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 id="2147483728" r:id="rId2"/>
    <p:sldMasterId id="2147483660" r:id="rId3"/>
    <p:sldMasterId id="2147483682" r:id="rId4"/>
    <p:sldMasterId id="2147483668" r:id="rId5"/>
    <p:sldMasterId id="2147483675" r:id="rId6"/>
    <p:sldMasterId id="2147483755" r:id="rId7"/>
    <p:sldMasterId id="2147483767" r:id="rId8"/>
  </p:sldMasterIdLst>
  <p:notesMasterIdLst>
    <p:notesMasterId r:id="rId68"/>
  </p:notesMasterIdLst>
  <p:handoutMasterIdLst>
    <p:handoutMasterId r:id="rId69"/>
  </p:handoutMasterIdLst>
  <p:sldIdLst>
    <p:sldId id="666" r:id="rId9"/>
    <p:sldId id="444" r:id="rId10"/>
    <p:sldId id="445" r:id="rId11"/>
    <p:sldId id="455" r:id="rId12"/>
    <p:sldId id="595" r:id="rId13"/>
    <p:sldId id="596" r:id="rId14"/>
    <p:sldId id="446" r:id="rId15"/>
    <p:sldId id="388" r:id="rId16"/>
    <p:sldId id="390" r:id="rId17"/>
    <p:sldId id="391" r:id="rId18"/>
    <p:sldId id="392" r:id="rId19"/>
    <p:sldId id="393" r:id="rId20"/>
    <p:sldId id="394" r:id="rId21"/>
    <p:sldId id="395" r:id="rId22"/>
    <p:sldId id="396" r:id="rId23"/>
    <p:sldId id="397" r:id="rId24"/>
    <p:sldId id="399" r:id="rId25"/>
    <p:sldId id="400" r:id="rId26"/>
    <p:sldId id="401" r:id="rId27"/>
    <p:sldId id="271" r:id="rId28"/>
    <p:sldId id="664" r:id="rId29"/>
    <p:sldId id="448" r:id="rId30"/>
    <p:sldId id="449" r:id="rId31"/>
    <p:sldId id="604" r:id="rId32"/>
    <p:sldId id="450" r:id="rId33"/>
    <p:sldId id="627" r:id="rId34"/>
    <p:sldId id="266" r:id="rId35"/>
    <p:sldId id="365" r:id="rId36"/>
    <p:sldId id="366" r:id="rId37"/>
    <p:sldId id="367" r:id="rId38"/>
    <p:sldId id="368" r:id="rId39"/>
    <p:sldId id="369" r:id="rId40"/>
    <p:sldId id="635" r:id="rId41"/>
    <p:sldId id="370" r:id="rId42"/>
    <p:sldId id="372" r:id="rId43"/>
    <p:sldId id="636" r:id="rId44"/>
    <p:sldId id="663" r:id="rId45"/>
    <p:sldId id="662" r:id="rId46"/>
    <p:sldId id="637" r:id="rId47"/>
    <p:sldId id="638" r:id="rId48"/>
    <p:sldId id="639" r:id="rId49"/>
    <p:sldId id="640" r:id="rId50"/>
    <p:sldId id="374" r:id="rId51"/>
    <p:sldId id="641" r:id="rId52"/>
    <p:sldId id="642" r:id="rId53"/>
    <p:sldId id="643" r:id="rId54"/>
    <p:sldId id="644" r:id="rId55"/>
    <p:sldId id="375" r:id="rId56"/>
    <p:sldId id="608" r:id="rId57"/>
    <p:sldId id="453" r:id="rId58"/>
    <p:sldId id="454" r:id="rId59"/>
    <p:sldId id="658" r:id="rId60"/>
    <p:sldId id="383" r:id="rId61"/>
    <p:sldId id="659" r:id="rId62"/>
    <p:sldId id="631" r:id="rId63"/>
    <p:sldId id="660" r:id="rId64"/>
    <p:sldId id="661" r:id="rId65"/>
    <p:sldId id="630" r:id="rId66"/>
    <p:sldId id="665" r:id="rId6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F. van den Munckhof" initials="JvdM" lastIdx="6" clrIdx="0"/>
  <p:cmAuthor id="2" name="Microsoft Office-gebruiker" initials="Office" lastIdx="1" clrIdx="1"/>
  <p:cmAuthor id="3" name="Maarten Lans" initials="ML" lastIdx="12" clrIdx="2">
    <p:extLst>
      <p:ext uri="{19B8F6BF-5375-455C-9EA6-DF929625EA0E}">
        <p15:presenceInfo xmlns:p15="http://schemas.microsoft.com/office/powerpoint/2012/main" userId="Maarten La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D82"/>
    <a:srgbClr val="E3D6A9"/>
    <a:srgbClr val="1B5E79"/>
    <a:srgbClr val="DB8F77"/>
    <a:srgbClr val="535B27"/>
    <a:srgbClr val="D6C28F"/>
    <a:srgbClr val="D1C89F"/>
    <a:srgbClr val="76ADFD"/>
    <a:srgbClr val="CDCAA1"/>
    <a:srgbClr val="C2CF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autoAdjust="0"/>
    <p:restoredTop sz="86276" autoAdjust="0"/>
  </p:normalViewPr>
  <p:slideViewPr>
    <p:cSldViewPr snapToGrid="0">
      <p:cViewPr varScale="1">
        <p:scale>
          <a:sx n="144" d="100"/>
          <a:sy n="144" d="100"/>
        </p:scale>
        <p:origin x="1176"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138" cy="48102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427" y="1"/>
            <a:ext cx="3170138" cy="481028"/>
          </a:xfrm>
          <a:prstGeom prst="rect">
            <a:avLst/>
          </a:prstGeom>
        </p:spPr>
        <p:txBody>
          <a:bodyPr vert="horz" lIns="91440" tIns="45720" rIns="91440" bIns="45720" rtlCol="0"/>
          <a:lstStyle>
            <a:lvl1pPr algn="r">
              <a:defRPr sz="1200"/>
            </a:lvl1pPr>
          </a:lstStyle>
          <a:p>
            <a:fld id="{E0287A48-FEB0-413F-866C-134CA7BF0F9C}" type="datetimeFigureOut">
              <a:rPr lang="en-US" smtClean="0"/>
              <a:t>3/28/25</a:t>
            </a:fld>
            <a:endParaRPr lang="en-US"/>
          </a:p>
        </p:txBody>
      </p:sp>
      <p:sp>
        <p:nvSpPr>
          <p:cNvPr id="4" name="Footer Placeholder 3"/>
          <p:cNvSpPr>
            <a:spLocks noGrp="1"/>
          </p:cNvSpPr>
          <p:nvPr>
            <p:ph type="ftr" sz="quarter" idx="2"/>
          </p:nvPr>
        </p:nvSpPr>
        <p:spPr>
          <a:xfrm>
            <a:off x="1" y="9120172"/>
            <a:ext cx="3170138" cy="481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427" y="9120172"/>
            <a:ext cx="3170138" cy="481028"/>
          </a:xfrm>
          <a:prstGeom prst="rect">
            <a:avLst/>
          </a:prstGeom>
        </p:spPr>
        <p:txBody>
          <a:bodyPr vert="horz" lIns="91440" tIns="45720" rIns="91440" bIns="45720" rtlCol="0" anchor="b"/>
          <a:lstStyle>
            <a:lvl1pPr algn="r">
              <a:defRPr sz="1200"/>
            </a:lvl1pPr>
          </a:lstStyle>
          <a:p>
            <a:fld id="{5AF3DFC0-7669-4256-AD91-5FF6E9627158}" type="slidenum">
              <a:rPr lang="en-US" smtClean="0"/>
              <a:t>‹#›</a:t>
            </a:fld>
            <a:endParaRPr lang="en-US"/>
          </a:p>
        </p:txBody>
      </p:sp>
    </p:spTree>
    <p:extLst>
      <p:ext uri="{BB962C8B-B14F-4D97-AF65-F5344CB8AC3E}">
        <p14:creationId xmlns:p14="http://schemas.microsoft.com/office/powerpoint/2010/main" val="1628618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143588" y="1"/>
            <a:ext cx="3169920" cy="480060"/>
          </a:xfrm>
          <a:prstGeom prst="rect">
            <a:avLst/>
          </a:prstGeom>
        </p:spPr>
        <p:txBody>
          <a:bodyPr vert="horz" lIns="99048" tIns="49524" rIns="99048" bIns="49524" rtlCol="0"/>
          <a:lstStyle>
            <a:lvl1pPr algn="r">
              <a:defRPr sz="1300"/>
            </a:lvl1pPr>
          </a:lstStyle>
          <a:p>
            <a:fld id="{FC203621-8D6B-B749-9133-451C2215F23A}" type="datetimeFigureOut">
              <a:rPr lang="en-US" smtClean="0"/>
              <a:t>3/28/25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9048" tIns="49524" rIns="99048" bIns="49524" rtlCol="0" anchor="b"/>
          <a:lstStyle>
            <a:lvl1pPr algn="r">
              <a:defRPr sz="1300"/>
            </a:lvl1pPr>
          </a:lstStyle>
          <a:p>
            <a:fld id="{FA0A0C72-1FD0-E442-9D10-B49EAF6F6876}" type="slidenum">
              <a:rPr lang="en-US" smtClean="0"/>
              <a:t>‹#›</a:t>
            </a:fld>
            <a:endParaRPr lang="en-US"/>
          </a:p>
        </p:txBody>
      </p:sp>
    </p:spTree>
    <p:extLst>
      <p:ext uri="{BB962C8B-B14F-4D97-AF65-F5344CB8AC3E}">
        <p14:creationId xmlns:p14="http://schemas.microsoft.com/office/powerpoint/2010/main" val="3109648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altLang="en-US">
              <a:latin typeface="Arial" pitchFamily="34" charset="0"/>
              <a:ea typeface="Geneva" pitchFamily="34" charset="0"/>
              <a:cs typeface="Arial Unicode MS" pitchFamily="34" charset="-128"/>
            </a:endParaRPr>
          </a:p>
        </p:txBody>
      </p:sp>
      <p:sp>
        <p:nvSpPr>
          <p:cNvPr id="34820" name="Slide Number Placeholder 3"/>
          <p:cNvSpPr>
            <a:spLocks noGrp="1"/>
          </p:cNvSpPr>
          <p:nvPr>
            <p:ph type="sldNum" sz="quarter" idx="5"/>
          </p:nvPr>
        </p:nvSpPr>
        <p:spPr>
          <a:noFill/>
        </p:spPr>
        <p:txBody>
          <a:bodyPr/>
          <a:lstStyle/>
          <a:p>
            <a:fld id="{4C9CAD5B-E19E-4920-8529-3F16024BA31F}" type="slidenum">
              <a:rPr lang="en-US" altLang="en-US" smtClean="0">
                <a:ea typeface="Geneva" pitchFamily="34" charset="0"/>
                <a:cs typeface="Geneva" pitchFamily="34" charset="0"/>
              </a:rPr>
              <a:pPr/>
              <a:t>8</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301647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33</a:t>
            </a:fld>
            <a:endParaRPr lang="en-US" dirty="0"/>
          </a:p>
        </p:txBody>
      </p:sp>
    </p:spTree>
    <p:extLst>
      <p:ext uri="{BB962C8B-B14F-4D97-AF65-F5344CB8AC3E}">
        <p14:creationId xmlns:p14="http://schemas.microsoft.com/office/powerpoint/2010/main" val="422660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45</a:t>
            </a:fld>
            <a:endParaRPr lang="en-US" dirty="0"/>
          </a:p>
        </p:txBody>
      </p:sp>
    </p:spTree>
    <p:extLst>
      <p:ext uri="{BB962C8B-B14F-4D97-AF65-F5344CB8AC3E}">
        <p14:creationId xmlns:p14="http://schemas.microsoft.com/office/powerpoint/2010/main" val="1824774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47</a:t>
            </a:fld>
            <a:endParaRPr lang="en-US" dirty="0"/>
          </a:p>
        </p:txBody>
      </p:sp>
    </p:spTree>
    <p:extLst>
      <p:ext uri="{BB962C8B-B14F-4D97-AF65-F5344CB8AC3E}">
        <p14:creationId xmlns:p14="http://schemas.microsoft.com/office/powerpoint/2010/main" val="194881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how interactively</a:t>
            </a:r>
          </a:p>
        </p:txBody>
      </p:sp>
      <p:sp>
        <p:nvSpPr>
          <p:cNvPr id="4" name="Slide Number Placeholder 3"/>
          <p:cNvSpPr>
            <a:spLocks noGrp="1"/>
          </p:cNvSpPr>
          <p:nvPr>
            <p:ph type="sldNum" sz="quarter" idx="5"/>
          </p:nvPr>
        </p:nvSpPr>
        <p:spPr/>
        <p:txBody>
          <a:bodyPr/>
          <a:lstStyle/>
          <a:p>
            <a:fld id="{FA0A0C72-1FD0-E442-9D10-B49EAF6F6876}" type="slidenum">
              <a:rPr lang="en-US" smtClean="0"/>
              <a:t>53</a:t>
            </a:fld>
            <a:endParaRPr lang="en-US"/>
          </a:p>
        </p:txBody>
      </p:sp>
    </p:spTree>
    <p:extLst>
      <p:ext uri="{BB962C8B-B14F-4D97-AF65-F5344CB8AC3E}">
        <p14:creationId xmlns:p14="http://schemas.microsoft.com/office/powerpoint/2010/main" val="113514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how interactively</a:t>
            </a:r>
          </a:p>
        </p:txBody>
      </p:sp>
      <p:sp>
        <p:nvSpPr>
          <p:cNvPr id="4" name="Slide Number Placeholder 3"/>
          <p:cNvSpPr>
            <a:spLocks noGrp="1"/>
          </p:cNvSpPr>
          <p:nvPr>
            <p:ph type="sldNum" sz="quarter" idx="5"/>
          </p:nvPr>
        </p:nvSpPr>
        <p:spPr/>
        <p:txBody>
          <a:bodyPr/>
          <a:lstStyle/>
          <a:p>
            <a:fld id="{FA0A0C72-1FD0-E442-9D10-B49EAF6F6876}" type="slidenum">
              <a:rPr lang="en-US" smtClean="0"/>
              <a:t>55</a:t>
            </a:fld>
            <a:endParaRPr lang="en-US"/>
          </a:p>
        </p:txBody>
      </p:sp>
    </p:spTree>
    <p:extLst>
      <p:ext uri="{BB962C8B-B14F-4D97-AF65-F5344CB8AC3E}">
        <p14:creationId xmlns:p14="http://schemas.microsoft.com/office/powerpoint/2010/main" val="120967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r>
              <a:rPr lang="en-US" altLang="en-US">
                <a:latin typeface="Arial" pitchFamily="34" charset="0"/>
                <a:ea typeface="Geneva" pitchFamily="34" charset="0"/>
                <a:cs typeface="Arial Unicode MS" pitchFamily="34" charset="-128"/>
              </a:rPr>
              <a:t>Dimensions, Measurement Types, Specific Metrics. The figure illustrates the relationship between data quality dimensions, DQAF measurement types, and specific data quality metrics. Dimensions are central to most discussions about data quality. They describe aspects of data quality that can be measured and provide the </a:t>
            </a:r>
            <a:r>
              <a:rPr lang="en-US" altLang="en-US" i="1">
                <a:latin typeface="Arial" pitchFamily="34" charset="0"/>
                <a:ea typeface="Geneva" pitchFamily="34" charset="0"/>
                <a:cs typeface="Arial Unicode MS" pitchFamily="34" charset="-128"/>
              </a:rPr>
              <a:t>why</a:t>
            </a:r>
            <a:r>
              <a:rPr lang="en-US" altLang="en-US">
                <a:latin typeface="Arial" pitchFamily="34" charset="0"/>
                <a:ea typeface="Geneva" pitchFamily="34" charset="0"/>
                <a:cs typeface="Arial Unicode MS" pitchFamily="34" charset="-128"/>
              </a:rPr>
              <a:t> of measurement. Measurement types are central to the DQAF. Describe generic ways to measure the dimensions –the </a:t>
            </a:r>
            <a:r>
              <a:rPr lang="en-US" altLang="en-US" i="1">
                <a:latin typeface="Arial" pitchFamily="34" charset="0"/>
                <a:ea typeface="Geneva" pitchFamily="34" charset="0"/>
                <a:cs typeface="Arial Unicode MS" pitchFamily="34" charset="-128"/>
              </a:rPr>
              <a:t>how</a:t>
            </a:r>
            <a:r>
              <a:rPr lang="en-US" altLang="en-US">
                <a:latin typeface="Arial" pitchFamily="34" charset="0"/>
                <a:ea typeface="Geneva" pitchFamily="34" charset="0"/>
                <a:cs typeface="Arial Unicode MS" pitchFamily="34" charset="-128"/>
              </a:rPr>
              <a:t> of measurement. They bridge the distance between dimensions and specific measurements which describe what particular data will be measured  – the </a:t>
            </a:r>
            <a:r>
              <a:rPr lang="en-US" altLang="en-US" i="1">
                <a:latin typeface="Arial" pitchFamily="34" charset="0"/>
                <a:ea typeface="Geneva" pitchFamily="34" charset="0"/>
                <a:cs typeface="Arial Unicode MS" pitchFamily="34" charset="-128"/>
              </a:rPr>
              <a:t>what</a:t>
            </a:r>
            <a:r>
              <a:rPr lang="en-US" altLang="en-US">
                <a:latin typeface="Arial" pitchFamily="34" charset="0"/>
                <a:ea typeface="Geneva" pitchFamily="34" charset="0"/>
                <a:cs typeface="Arial Unicode MS" pitchFamily="34" charset="-128"/>
              </a:rPr>
              <a:t> of measurement. </a:t>
            </a:r>
          </a:p>
          <a:p>
            <a:endParaRPr lang="en-US" altLang="en-US">
              <a:latin typeface="Arial" pitchFamily="34" charset="0"/>
              <a:ea typeface="Geneva" pitchFamily="34" charset="0"/>
              <a:cs typeface="Arial Unicode MS" pitchFamily="34" charset="-128"/>
            </a:endParaRPr>
          </a:p>
          <a:p>
            <a:endParaRPr lang="en-US" altLang="en-US">
              <a:latin typeface="Arial" pitchFamily="34" charset="0"/>
              <a:ea typeface="Geneva" pitchFamily="34" charset="0"/>
              <a:cs typeface="Arial Unicode MS" pitchFamily="34" charset="-128"/>
            </a:endParaRPr>
          </a:p>
        </p:txBody>
      </p:sp>
      <p:sp>
        <p:nvSpPr>
          <p:cNvPr id="35844" name="Slide Number Placeholder 3"/>
          <p:cNvSpPr>
            <a:spLocks noGrp="1"/>
          </p:cNvSpPr>
          <p:nvPr>
            <p:ph type="sldNum" sz="quarter" idx="5"/>
          </p:nvPr>
        </p:nvSpPr>
        <p:spPr>
          <a:noFill/>
        </p:spPr>
        <p:txBody>
          <a:bodyPr/>
          <a:lstStyle/>
          <a:p>
            <a:fld id="{2456B9A9-F71D-450F-8ECA-94805A99F56D}" type="slidenum">
              <a:rPr lang="en-US" altLang="en-US" smtClean="0">
                <a:ea typeface="Geneva" pitchFamily="34" charset="0"/>
                <a:cs typeface="Geneva" pitchFamily="34" charset="0"/>
              </a:rPr>
              <a:pPr/>
              <a:t>11</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81178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r>
              <a:rPr lang="en-US" altLang="en-US">
                <a:latin typeface="Arial" pitchFamily="34" charset="0"/>
                <a:ea typeface="Geneva" pitchFamily="34" charset="0"/>
                <a:cs typeface="Arial Unicode MS" pitchFamily="34" charset="-128"/>
              </a:rPr>
              <a:t>I will not read these slides. Will only reference them. </a:t>
            </a:r>
          </a:p>
        </p:txBody>
      </p:sp>
      <p:sp>
        <p:nvSpPr>
          <p:cNvPr id="36868" name="Slide Number Placeholder 3"/>
          <p:cNvSpPr>
            <a:spLocks noGrp="1"/>
          </p:cNvSpPr>
          <p:nvPr>
            <p:ph type="sldNum" sz="quarter" idx="5"/>
          </p:nvPr>
        </p:nvSpPr>
        <p:spPr>
          <a:noFill/>
        </p:spPr>
        <p:txBody>
          <a:bodyPr/>
          <a:lstStyle/>
          <a:p>
            <a:fld id="{B06EBDF6-1767-462D-857E-E102FC16FAA6}" type="slidenum">
              <a:rPr lang="en-US" altLang="en-US" smtClean="0">
                <a:ea typeface="Geneva" pitchFamily="34" charset="0"/>
                <a:cs typeface="Geneva" pitchFamily="34" charset="0"/>
              </a:rPr>
              <a:pPr/>
              <a:t>13</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03513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quality of a source largely depends on the degree to which it is governed by schema and integrity constraints controlling permissable data values. For sources without schema, such as files, there are few restrictions on what data can be entered and stored, giving rise to a high probability of errors and inconsistencies. Database systems, on the other hand, enforce restrictions of a specific data model (e.g., the relational approach requires simple attribute values, referential integrity, etc.) as well as application-specific integrity constraints. Schema-related data quality problems thus occur because of the lack of appropriate model-specific or application-specific integrity constraints, e.g., due to data model limitations or poor schema design, or because only a few integrity constraints were defined to limit the overhead for integrity control. Instance-specific problems relate to errors and inconsistencies that cannot be prevented at the schema level (e.g., misspellings).</a:t>
            </a:r>
          </a:p>
          <a:p>
            <a:endParaRPr lang="en-US" dirty="0"/>
          </a:p>
          <a:p>
            <a:r>
              <a:rPr lang="en-US" dirty="0"/>
              <a:t>Naming conflicts arise when the same name is used for different objects (homonyms) or different names are used for the same object (synonyms). Structural conflicts occur in many variations and refer to different representations of the same object in different sources, e.g., attribute vs. table representation, different component structure, different data types, different integrity constraints, etc.</a:t>
            </a:r>
          </a:p>
          <a:p>
            <a:endParaRPr lang="en-US" dirty="0"/>
          </a:p>
          <a:p>
            <a:r>
              <a:rPr lang="en-US" dirty="0"/>
              <a:t>In addition to schema-level conflicts, many conflicts appear only at the instance level (data conflicts). All problems from the single-source case can occur with different representations in different sources (e.g., duplicated records, contradicting records,…). Furthermore, even when there are the same attribute names and data types, there may be different value representations (e.g., for marital status) or different interpretation of the values (e.g., measurement units Dollar vs. Euro) across sources. Moreover, information in the sources may be provided at different aggregation levels (e.g., sales per product vs. sales per product group) or refer to different points in time (e.g. current sales as of yesterday for source 1 vs. as of last week for source 2). </a:t>
            </a:r>
          </a:p>
          <a:p>
            <a:endParaRPr lang="en-US" dirty="0"/>
          </a:p>
          <a:p>
            <a:r>
              <a:rPr lang="en-US" dirty="0"/>
              <a:t>A main problem for cleaning data from multiple sources is to identify overlapping data, in particular matching records referring to the same real-world entity (e.g., customer).</a:t>
            </a:r>
          </a:p>
        </p:txBody>
      </p:sp>
      <p:sp>
        <p:nvSpPr>
          <p:cNvPr id="4" name="Slide Number Placeholder 3"/>
          <p:cNvSpPr>
            <a:spLocks noGrp="1"/>
          </p:cNvSpPr>
          <p:nvPr>
            <p:ph type="sldNum" sz="quarter" idx="10"/>
          </p:nvPr>
        </p:nvSpPr>
        <p:spPr/>
        <p:txBody>
          <a:bodyPr/>
          <a:lstStyle/>
          <a:p>
            <a:fld id="{45C4521A-2DD9-4EBD-AFE7-D1C5FACD390E}" type="slidenum">
              <a:rPr lang="nl-NL" smtClean="0"/>
              <a:t>22</a:t>
            </a:fld>
            <a:endParaRPr lang="nl-NL" dirty="0"/>
          </a:p>
        </p:txBody>
      </p:sp>
    </p:spTree>
    <p:extLst>
      <p:ext uri="{BB962C8B-B14F-4D97-AF65-F5344CB8AC3E}">
        <p14:creationId xmlns:p14="http://schemas.microsoft.com/office/powerpoint/2010/main" val="298452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two sources in the example are both in relational format but exhibit schema and data conflicts. At the schema level, there are name conflicts (synonyms Customer/Client, Cid/</a:t>
            </a:r>
            <a:r>
              <a:rPr lang="en-US" dirty="0" err="1"/>
              <a:t>Cno</a:t>
            </a:r>
            <a:r>
              <a:rPr lang="en-US" dirty="0"/>
              <a:t>, Sex/Gender) and structural conflicts (different representations for names and addresses). At the instance level, we note that there are different gender representations (“0”/”1” vs. “F”/”M”) and presumably a duplicate record (Kristen Smith). The latter observation also reveals that while Cid/</a:t>
            </a:r>
            <a:r>
              <a:rPr lang="en-US" dirty="0" err="1"/>
              <a:t>Cno</a:t>
            </a:r>
            <a:r>
              <a:rPr lang="en-US" dirty="0"/>
              <a:t> are both source-specific identifiers, their contents are not comparable between the sources; different numbers (11/493) may refer to the same person while different persons can have the same number (24). Solving these problems requires both schema integration and data cleaning; the third table shows a possible solution. Note that the schema conflicts should be resolved first to allow data cleaning, in particular detection of duplicates based on a uniform representation of names and addresses, and matching of the Gender/Sex values.</a:t>
            </a:r>
          </a:p>
        </p:txBody>
      </p:sp>
      <p:sp>
        <p:nvSpPr>
          <p:cNvPr id="4" name="Marcador de número de diapositiva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66358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Improving data quality must be approached as an ongoing cycle. To start, data profiling (1) is a key element in scoping overall data quality initiatives—it enables you to determine the content, structure, and quality of highly complex data structures and to discover hidden inconsistencies and incompatibilities between data sources and target applications. Establishing metrics and defining targets (2) helps IT and the business measure the results of data quality efforts as part of a BI initiative. Design and implementation of data quality rules (3) help define and measure targets and criteria for data quality. Integrating data quality rules and activities (profiling, cleansing/matching, automated remediation, and management) with data integration processes (4) is critical to enhancing the accuracy and value of data assets.</a:t>
            </a:r>
            <a:endParaRPr lang="en-GB" dirty="0"/>
          </a:p>
        </p:txBody>
      </p:sp>
      <p:sp>
        <p:nvSpPr>
          <p:cNvPr id="4" name="Slide Number Placeholder 3"/>
          <p:cNvSpPr>
            <a:spLocks noGrp="1"/>
          </p:cNvSpPr>
          <p:nvPr>
            <p:ph type="sldNum" sz="quarter" idx="10"/>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386123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A7CA51C-05FC-7644-5464-7C073AB4A434}"/>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2833D308-2EB1-4A3C-2B68-AF0967DD0AEE}"/>
              </a:ext>
            </a:extLst>
          </p:cNvPr>
          <p:cNvSpPr>
            <a:spLocks noGrp="1" noChangeArrowheads="1"/>
          </p:cNvSpPr>
          <p:nvPr>
            <p:ph type="body" idx="1"/>
          </p:nvPr>
        </p:nvSpPr>
        <p:spPr/>
        <p:txBody>
          <a:bodyPr/>
          <a:lstStyle/>
          <a:p>
            <a:pPr>
              <a:spcBef>
                <a:spcPct val="0"/>
              </a:spcBef>
            </a:pPr>
            <a:r>
              <a:rPr lang="en-US" altLang="en-IT" sz="1900" b="1">
                <a:solidFill>
                  <a:srgbClr val="000000"/>
                </a:solidFill>
                <a:latin typeface="Arial" panose="020B0604020202020204" pitchFamily="34" charset="0"/>
              </a:rPr>
              <a:t>EXPLAIN:  </a:t>
            </a:r>
            <a:endParaRPr lang="en-US" altLang="en-IT" sz="1900">
              <a:solidFill>
                <a:srgbClr val="000000"/>
              </a:solidFill>
              <a:latin typeface="Arial" panose="020B0604020202020204" pitchFamily="34" charset="0"/>
            </a:endParaRPr>
          </a:p>
          <a:p>
            <a:pPr>
              <a:spcBef>
                <a:spcPct val="0"/>
              </a:spcBef>
            </a:pPr>
            <a:r>
              <a:rPr lang="en-US" altLang="en-IT" sz="1900">
                <a:solidFill>
                  <a:srgbClr val="000000"/>
                </a:solidFill>
                <a:latin typeface="Arial" panose="020B0604020202020204" pitchFamily="34" charset="0"/>
              </a:rPr>
              <a:t>DQA is an iterative process.  Often you'll need to revisit earlier steps if you run into a problem in a later step. </a:t>
            </a:r>
          </a:p>
          <a:p>
            <a:pPr>
              <a:spcBef>
                <a:spcPct val="0"/>
              </a:spcBef>
            </a:pPr>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The figure which shows one example of where iteration might occur.    </a:t>
            </a:r>
          </a:p>
          <a:p>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Step 4 in particular is one place you might run into a stopping point if your data doesn't meet the assumptions needed for the test you selected. There are many options for what to do at that point, some are shown here and will be discussed in greater detail in later sessions.</a:t>
            </a:r>
          </a:p>
          <a:p>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This figure shows the list of three possible actions you might take if the assumptions do not hold.  </a:t>
            </a:r>
          </a:p>
        </p:txBody>
      </p:sp>
    </p:spTree>
    <p:extLst>
      <p:ext uri="{BB962C8B-B14F-4D97-AF65-F5344CB8AC3E}">
        <p14:creationId xmlns:p14="http://schemas.microsoft.com/office/powerpoint/2010/main" val="195876676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28</a:t>
            </a:fld>
            <a:endParaRPr lang="en-US" dirty="0"/>
          </a:p>
        </p:txBody>
      </p:sp>
    </p:spTree>
    <p:extLst>
      <p:ext uri="{BB962C8B-B14F-4D97-AF65-F5344CB8AC3E}">
        <p14:creationId xmlns:p14="http://schemas.microsoft.com/office/powerpoint/2010/main" val="4066018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29</a:t>
            </a:fld>
            <a:endParaRPr lang="en-US" dirty="0"/>
          </a:p>
        </p:txBody>
      </p:sp>
    </p:spTree>
    <p:extLst>
      <p:ext uri="{BB962C8B-B14F-4D97-AF65-F5344CB8AC3E}">
        <p14:creationId xmlns:p14="http://schemas.microsoft.com/office/powerpoint/2010/main" val="410353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sdia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264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33345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8828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70311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476357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2476204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Tree>
    <p:extLst>
      <p:ext uri="{BB962C8B-B14F-4D97-AF65-F5344CB8AC3E}">
        <p14:creationId xmlns:p14="http://schemas.microsoft.com/office/powerpoint/2010/main" val="2486742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429700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723315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818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77466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peningsdia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236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54760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2863836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633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738954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536707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3203298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49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652080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694400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80387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peningsdia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462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759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648000" y="432546"/>
            <a:ext cx="7848000" cy="3512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48000" y="991848"/>
            <a:ext cx="7848000" cy="31592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07277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48000" y="432546"/>
            <a:ext cx="7848000" cy="351226"/>
          </a:xfrm>
          <a:prstGeom prst="rect">
            <a:avLst/>
          </a:prstGeom>
        </p:spPr>
        <p:txBody>
          <a:bodyPr/>
          <a:lstStyle/>
          <a:p>
            <a:r>
              <a:rPr lang="en-GB"/>
              <a:t>Click to edit Master title style</a:t>
            </a:r>
            <a:endParaRPr lang="en-US" dirty="0"/>
          </a:p>
        </p:txBody>
      </p:sp>
    </p:spTree>
    <p:extLst>
      <p:ext uri="{BB962C8B-B14F-4D97-AF65-F5344CB8AC3E}">
        <p14:creationId xmlns:p14="http://schemas.microsoft.com/office/powerpoint/2010/main" val="2606567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731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346452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2818981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049420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781739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260242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00268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oofdstukdia">
    <p:spTree>
      <p:nvGrpSpPr>
        <p:cNvPr id="1" name=""/>
        <p:cNvGrpSpPr/>
        <p:nvPr/>
      </p:nvGrpSpPr>
      <p:grpSpPr>
        <a:xfrm>
          <a:off x="0" y="0"/>
          <a:ext cx="0" cy="0"/>
          <a:chOff x="0" y="0"/>
          <a:chExt cx="0" cy="0"/>
        </a:xfrm>
      </p:grpSpPr>
      <p:sp>
        <p:nvSpPr>
          <p:cNvPr id="6" name="Title 1"/>
          <p:cNvSpPr>
            <a:spLocks noGrp="1"/>
          </p:cNvSpPr>
          <p:nvPr>
            <p:ph type="ctrTitle"/>
          </p:nvPr>
        </p:nvSpPr>
        <p:spPr>
          <a:xfrm>
            <a:off x="476518" y="393479"/>
            <a:ext cx="6168981" cy="1790700"/>
          </a:xfrm>
          <a:prstGeom prst="rect">
            <a:avLst/>
          </a:prstGeom>
        </p:spPr>
        <p:txBody>
          <a:bodyPr anchor="t" anchorCtr="0">
            <a:normAutofit/>
          </a:bodyPr>
          <a:lstStyle>
            <a:lvl1pPr algn="l">
              <a:defRPr sz="4000" b="0">
                <a:solidFill>
                  <a:schemeClr val="bg1"/>
                </a:solidFill>
              </a:defRPr>
            </a:lvl1pPr>
          </a:lstStyle>
          <a:p>
            <a:r>
              <a:rPr lang="nl-NL" dirty="0"/>
              <a:t>Klik om de stijl te bewerken</a:t>
            </a:r>
            <a:endParaRPr lang="en-US" dirty="0"/>
          </a:p>
        </p:txBody>
      </p:sp>
      <p:sp>
        <p:nvSpPr>
          <p:cNvPr id="8" name="Subtitle 2"/>
          <p:cNvSpPr>
            <a:spLocks noGrp="1"/>
          </p:cNvSpPr>
          <p:nvPr>
            <p:ph type="subTitle" idx="1"/>
          </p:nvPr>
        </p:nvSpPr>
        <p:spPr>
          <a:xfrm>
            <a:off x="0" y="5091617"/>
            <a:ext cx="90152" cy="150084"/>
          </a:xfrm>
          <a:prstGeom prst="rect">
            <a:avLst/>
          </a:prstGeo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dirty="0"/>
              <a:t>Klik om de ondertitelstijl van het model te bewerken</a:t>
            </a:r>
            <a:endParaRPr lang="en-US" dirty="0"/>
          </a:p>
        </p:txBody>
      </p:sp>
    </p:spTree>
    <p:extLst>
      <p:ext uri="{BB962C8B-B14F-4D97-AF65-F5344CB8AC3E}">
        <p14:creationId xmlns:p14="http://schemas.microsoft.com/office/powerpoint/2010/main" val="380269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4800600"/>
            <a:ext cx="9141619" cy="3429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90000"/>
              </a:lnSpc>
              <a:defRPr sz="6000" spc="-38"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825038" y="3483864"/>
            <a:ext cx="7543800" cy="85725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GB"/>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3356056"/>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Footer Placeholder 8">
            <a:extLst>
              <a:ext uri="{FF2B5EF4-FFF2-40B4-BE49-F238E27FC236}">
                <a16:creationId xmlns:a16="http://schemas.microsoft.com/office/drawing/2014/main" id="{C0C32529-5027-414D-BB8E-82EEA167A4E0}"/>
              </a:ext>
            </a:extLst>
          </p:cNvPr>
          <p:cNvSpPr>
            <a:spLocks noGrp="1"/>
          </p:cNvSpPr>
          <p:nvPr>
            <p:ph type="ftr" sz="quarter" idx="11"/>
          </p:nvPr>
        </p:nvSpPr>
        <p:spPr>
          <a:xfrm>
            <a:off x="259773" y="4835129"/>
            <a:ext cx="5676883" cy="273844"/>
          </a:xfrm>
          <a:prstGeom prst="rect">
            <a:avLst/>
          </a:prstGeom>
        </p:spPr>
        <p:txBody>
          <a:bodyPr/>
          <a:lstStyle/>
          <a:p>
            <a:r>
              <a:rPr lang="en-US"/>
              <a:t>Technological Infrastructures for Data Science</a:t>
            </a:r>
            <a:endParaRPr lang="en-US" dirty="0"/>
          </a:p>
        </p:txBody>
      </p:sp>
    </p:spTree>
    <p:extLst>
      <p:ext uri="{BB962C8B-B14F-4D97-AF65-F5344CB8AC3E}">
        <p14:creationId xmlns:p14="http://schemas.microsoft.com/office/powerpoint/2010/main" val="428924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9773" y="810492"/>
            <a:ext cx="4042989" cy="3865416"/>
          </a:xfrm>
        </p:spPr>
        <p:txBody>
          <a:bodyPr>
            <a:normAutofit/>
          </a:bodyPr>
          <a:lstStyle>
            <a:lvl1pPr>
              <a:defRPr sz="1200"/>
            </a:lvl1pPr>
            <a:lvl2pPr>
              <a:defRPr sz="1050"/>
            </a:lvl2pPr>
            <a:lvl3pPr>
              <a:defRPr sz="825"/>
            </a:lvl3pPr>
            <a:lvl4pPr>
              <a:defRPr sz="825"/>
            </a:lvl4pPr>
            <a:lvl5pPr>
              <a:defRPr sz="82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86958" y="810492"/>
            <a:ext cx="3943236" cy="3865417"/>
          </a:xfrm>
        </p:spPr>
        <p:txBody>
          <a:bodyPr>
            <a:normAutofit/>
          </a:bodyPr>
          <a:lstStyle>
            <a:lvl1pPr>
              <a:defRPr sz="1200"/>
            </a:lvl1pPr>
            <a:lvl2pPr>
              <a:defRPr sz="1050"/>
            </a:lvl2pPr>
            <a:lvl3pPr>
              <a:defRPr sz="825"/>
            </a:lvl3pPr>
            <a:lvl4pPr>
              <a:defRPr sz="825"/>
            </a:lvl4pPr>
            <a:lvl5pPr>
              <a:defRPr sz="82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6C70D0AA-A564-40E6-BDF9-FE3371FD07B4}" type="datetimeFigureOut">
              <a:rPr lang="en-US" smtClean="0"/>
              <a:pPr/>
              <a:t>3/28/25</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561D2430-FB11-4C87-BF1D-6F488A17F237}" type="slidenum">
              <a:rPr lang="en-US" smtClean="0"/>
              <a:pPr/>
              <a:t>‹#›</a:t>
            </a:fld>
            <a:endParaRPr lang="en-US" dirty="0"/>
          </a:p>
        </p:txBody>
      </p:sp>
      <p:sp>
        <p:nvSpPr>
          <p:cNvPr id="13" name="Title Placeholder 1">
            <a:extLst>
              <a:ext uri="{FF2B5EF4-FFF2-40B4-BE49-F238E27FC236}">
                <a16:creationId xmlns:a16="http://schemas.microsoft.com/office/drawing/2014/main" id="{14C0CCD1-87F7-8747-B917-DD7E8E03F6FF}"/>
              </a:ext>
            </a:extLst>
          </p:cNvPr>
          <p:cNvSpPr>
            <a:spLocks noGrp="1"/>
          </p:cNvSpPr>
          <p:nvPr>
            <p:ph type="title"/>
          </p:nvPr>
        </p:nvSpPr>
        <p:spPr>
          <a:xfrm>
            <a:off x="259773" y="162997"/>
            <a:ext cx="8570421" cy="450066"/>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14" name="Footer Placeholder 7">
            <a:extLst>
              <a:ext uri="{FF2B5EF4-FFF2-40B4-BE49-F238E27FC236}">
                <a16:creationId xmlns:a16="http://schemas.microsoft.com/office/drawing/2014/main" id="{DD49A881-129B-9045-9BB3-596E8F520989}"/>
              </a:ext>
            </a:extLst>
          </p:cNvPr>
          <p:cNvSpPr>
            <a:spLocks noGrp="1"/>
          </p:cNvSpPr>
          <p:nvPr>
            <p:ph type="ftr" sz="quarter" idx="11"/>
          </p:nvPr>
        </p:nvSpPr>
        <p:spPr>
          <a:xfrm>
            <a:off x="259773" y="4835129"/>
            <a:ext cx="5676883" cy="273844"/>
          </a:xfrm>
          <a:prstGeom prst="rect">
            <a:avLst/>
          </a:prstGeom>
        </p:spPr>
        <p:txBody>
          <a:bodyPr/>
          <a:lstStyle/>
          <a:p>
            <a:endParaRPr lang="en-US" dirty="0"/>
          </a:p>
        </p:txBody>
      </p:sp>
      <p:cxnSp>
        <p:nvCxnSpPr>
          <p:cNvPr id="8" name="Straight Connector 7">
            <a:extLst>
              <a:ext uri="{FF2B5EF4-FFF2-40B4-BE49-F238E27FC236}">
                <a16:creationId xmlns:a16="http://schemas.microsoft.com/office/drawing/2014/main" id="{B7C4103C-83B0-3D47-BB03-96FBA5A383D0}"/>
              </a:ext>
            </a:extLst>
          </p:cNvPr>
          <p:cNvCxnSpPr/>
          <p:nvPr/>
        </p:nvCxnSpPr>
        <p:spPr>
          <a:xfrm>
            <a:off x="4572000" y="810492"/>
            <a:ext cx="0" cy="386541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6003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69739-65DF-A640-B709-6C8242449618}" type="datetimeFigureOut">
              <a:rPr lang="en-IT" smtClean="0"/>
              <a:t>28/03/25</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22BF698E-780C-6A4E-8E8C-8E37887BAB2B}" type="slidenum">
              <a:rPr lang="en-IT" smtClean="0"/>
              <a:t>‹#›</a:t>
            </a:fld>
            <a:endParaRPr lang="en-IT"/>
          </a:p>
        </p:txBody>
      </p:sp>
    </p:spTree>
    <p:extLst>
      <p:ext uri="{BB962C8B-B14F-4D97-AF65-F5344CB8AC3E}">
        <p14:creationId xmlns:p14="http://schemas.microsoft.com/office/powerpoint/2010/main" val="4104855694"/>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969739-65DF-A640-B709-6C8242449618}" type="datetimeFigureOut">
              <a:rPr lang="en-IT" smtClean="0"/>
              <a:t>28/03/25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2BF698E-780C-6A4E-8E8C-8E37887BAB2B}" type="slidenum">
              <a:rPr lang="en-IT" smtClean="0"/>
              <a:t>‹#›</a:t>
            </a:fld>
            <a:endParaRPr lang="en-IT"/>
          </a:p>
        </p:txBody>
      </p:sp>
    </p:spTree>
    <p:extLst>
      <p:ext uri="{BB962C8B-B14F-4D97-AF65-F5344CB8AC3E}">
        <p14:creationId xmlns:p14="http://schemas.microsoft.com/office/powerpoint/2010/main" val="2917778245"/>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410564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70459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23" r:id="rId4"/>
    <p:sldLayoutId id="2147483752" r:id="rId5"/>
    <p:sldLayoutId id="2147483753" r:id="rId6"/>
    <p:sldLayoutId id="2147483882" r:id="rId7"/>
    <p:sldLayoutId id="2147483883" r:id="rId8"/>
    <p:sldLayoutId id="2147483884" r:id="rId9"/>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dianummer 3"/>
          <p:cNvSpPr>
            <a:spLocks noGrp="1"/>
          </p:cNvSpPr>
          <p:nvPr>
            <p:ph type="sldNum" sz="quarter" idx="4"/>
          </p:nvPr>
        </p:nvSpPr>
        <p:spPr>
          <a:xfrm>
            <a:off x="8496001" y="3904814"/>
            <a:ext cx="435564" cy="39228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10" name="Tekstvak 9"/>
          <p:cNvSpPr txBox="1"/>
          <p:nvPr userDrawn="1"/>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198611980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4" r:id="rId3"/>
    <p:sldLayoutId id="2147483735" r:id="rId4"/>
    <p:sldLayoutId id="2147483754" r:id="rId5"/>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1046529224"/>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6" r:id="rId3"/>
    <p:sldLayoutId id="2147483667" r:id="rId4"/>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256075386"/>
      </p:ext>
    </p:extLst>
  </p:cSld>
  <p:clrMap bg1="lt1" tx1="dk1" bg2="lt2" tx2="dk2" accent1="accent1" accent2="accent2" accent3="accent3" accent4="accent4" accent5="accent5" accent6="accent6" hlink="hlink" folHlink="folHlink"/>
  <p:sldLayoutIdLst>
    <p:sldLayoutId id="2147483684" r:id="rId1"/>
    <p:sldLayoutId id="2147483686" r:id="rId2"/>
    <p:sldLayoutId id="2147483687" r:id="rId3"/>
    <p:sldLayoutId id="2147483688" r:id="rId4"/>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27320169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Lst>
  <p:hf sldNum="0" hdr="0" ftr="0"/>
  <p:txStyles>
    <p:titleStyle>
      <a:lvl1pPr algn="l" defTabSz="6858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426138355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1" r:id="rId4"/>
  </p:sldLayoutIdLst>
  <p:hf sldNum="0" hdr="0" ftr="0"/>
  <p:txStyles>
    <p:titleStyle>
      <a:lvl1pPr algn="l" defTabSz="685800" rtl="0" eaLnBrk="1" latinLnBrk="0" hangingPunct="1">
        <a:lnSpc>
          <a:spcPct val="90000"/>
        </a:lnSpc>
        <a:spcBef>
          <a:spcPct val="0"/>
        </a:spcBef>
        <a:buNone/>
        <a:defRPr sz="20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Afbeelding 7">
            <a:extLst>
              <a:ext uri="{FF2B5EF4-FFF2-40B4-BE49-F238E27FC236}">
                <a16:creationId xmlns:a16="http://schemas.microsoft.com/office/drawing/2014/main" id="{72A144B6-43B6-C549-C525-E09812CE357E}"/>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4" name="Tekstvak 9">
            <a:extLst>
              <a:ext uri="{FF2B5EF4-FFF2-40B4-BE49-F238E27FC236}">
                <a16:creationId xmlns:a16="http://schemas.microsoft.com/office/drawing/2014/main" id="{5BF5512C-60E7-3F4E-8151-FA21AF58DBC2}"/>
              </a:ext>
            </a:extLst>
          </p:cNvPr>
          <p:cNvSpPr txBox="1"/>
          <p:nvPr userDrawn="1"/>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62121603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5" r:id="rId4"/>
    <p:sldLayoutId id="2147483766" r:id="rId5"/>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dianummer 3"/>
          <p:cNvSpPr>
            <a:spLocks noGrp="1"/>
          </p:cNvSpPr>
          <p:nvPr>
            <p:ph type="sldNum" sz="quarter" idx="4"/>
          </p:nvPr>
        </p:nvSpPr>
        <p:spPr>
          <a:xfrm>
            <a:off x="8496001" y="3904814"/>
            <a:ext cx="435564" cy="39228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10" name="Tekstvak 9"/>
          <p:cNvSpPr txBox="1"/>
          <p:nvPr/>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216284990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3" r:id="rId3"/>
    <p:sldLayoutId id="2147483774" r:id="rId4"/>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pexels.com/photo/business-code-coding-computer-270360/" TargetMode="External"/><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book/9780124160446/principles-of-data-integration" TargetMode="External"/><Relationship Id="rId2" Type="http://schemas.openxmlformats.org/officeDocument/2006/relationships/image" Target="../media/image90.gif"/><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datasetsearch.research.google.com/"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datasetsearch.research.google.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7" Type="http://schemas.openxmlformats.org/officeDocument/2006/relationships/image" Target="../media/image9.png"/><Relationship Id="rId2" Type="http://schemas.openxmlformats.org/officeDocument/2006/relationships/image" Target="../media/image4.jp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0" Type="http://schemas.openxmlformats.org/officeDocument/2006/relationships/image" Target="../media/image22.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D689A-D773-7BC4-3AA1-6A50612A4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302D-6119-3621-F73D-2B3841BEABD2}"/>
              </a:ext>
            </a:extLst>
          </p:cNvPr>
          <p:cNvSpPr>
            <a:spLocks noGrp="1"/>
          </p:cNvSpPr>
          <p:nvPr>
            <p:ph type="title" idx="4294967295"/>
          </p:nvPr>
        </p:nvSpPr>
        <p:spPr>
          <a:xfrm>
            <a:off x="1254125" y="842108"/>
            <a:ext cx="6629400" cy="881185"/>
          </a:xfrm>
          <a:prstGeom prst="rect">
            <a:avLst/>
          </a:prstGeom>
        </p:spPr>
        <p:txBody>
          <a:bodyPr>
            <a:noAutofit/>
          </a:bodyPr>
          <a:lstStyle/>
          <a:p>
            <a:pPr algn="ctr"/>
            <a:r>
              <a:rPr lang="en-US" sz="4800" dirty="0"/>
              <a:t>Foundations of Data Quality!</a:t>
            </a:r>
          </a:p>
        </p:txBody>
      </p:sp>
      <p:sp>
        <p:nvSpPr>
          <p:cNvPr id="3" name="Text Placeholder 2">
            <a:extLst>
              <a:ext uri="{FF2B5EF4-FFF2-40B4-BE49-F238E27FC236}">
                <a16:creationId xmlns:a16="http://schemas.microsoft.com/office/drawing/2014/main" id="{B4C11427-D4A2-DECD-EB9F-CF0760AE2B05}"/>
              </a:ext>
            </a:extLst>
          </p:cNvPr>
          <p:cNvSpPr>
            <a:spLocks noGrp="1"/>
          </p:cNvSpPr>
          <p:nvPr>
            <p:ph type="body" idx="4294967295"/>
          </p:nvPr>
        </p:nvSpPr>
        <p:spPr>
          <a:xfrm>
            <a:off x="3126887" y="2035908"/>
            <a:ext cx="4522421" cy="2768600"/>
          </a:xfrm>
          <a:prstGeom prst="rect">
            <a:avLst/>
          </a:prstGeom>
        </p:spPr>
        <p:txBody>
          <a:bodyPr>
            <a:normAutofit/>
          </a:bodyPr>
          <a:lstStyle/>
          <a:p>
            <a:pPr marL="0" indent="0">
              <a:buNone/>
            </a:pPr>
            <a:endParaRPr lang="en-US" dirty="0"/>
          </a:p>
          <a:p>
            <a:pPr marL="0" indent="0">
              <a:buNone/>
            </a:pPr>
            <a:r>
              <a:rPr lang="en-US" dirty="0"/>
              <a:t>Damian A. </a:t>
            </a:r>
            <a:r>
              <a:rPr lang="en-US" dirty="0" err="1"/>
              <a:t>Tamburri</a:t>
            </a:r>
            <a:r>
              <a:rPr lang="en-US" dirty="0"/>
              <a:t>, Ph.D.</a:t>
            </a:r>
          </a:p>
        </p:txBody>
      </p:sp>
    </p:spTree>
    <p:extLst>
      <p:ext uri="{BB962C8B-B14F-4D97-AF65-F5344CB8AC3E}">
        <p14:creationId xmlns:p14="http://schemas.microsoft.com/office/powerpoint/2010/main" val="289117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48000" y="135409"/>
            <a:ext cx="7848000" cy="351226"/>
          </a:xfrm>
        </p:spPr>
        <p:txBody>
          <a:bodyPr>
            <a:normAutofit fontScale="90000"/>
          </a:bodyPr>
          <a:lstStyle/>
          <a:p>
            <a:r>
              <a:rPr lang="en-US" altLang="en-US">
                <a:ea typeface="Geneva" pitchFamily="34" charset="0"/>
              </a:rPr>
              <a:t>DQAF Terminology</a:t>
            </a:r>
          </a:p>
        </p:txBody>
      </p:sp>
      <p:sp>
        <p:nvSpPr>
          <p:cNvPr id="19459" name="Content Placeholder 2"/>
          <p:cNvSpPr>
            <a:spLocks noGrp="1"/>
          </p:cNvSpPr>
          <p:nvPr>
            <p:ph idx="1"/>
          </p:nvPr>
        </p:nvSpPr>
        <p:spPr>
          <a:xfrm>
            <a:off x="133165" y="805043"/>
            <a:ext cx="8673484" cy="3986073"/>
          </a:xfrm>
        </p:spPr>
        <p:txBody>
          <a:bodyPr>
            <a:normAutofit/>
          </a:bodyPr>
          <a:lstStyle/>
          <a:p>
            <a:pPr eaLnBrk="1" hangingPunct="1">
              <a:buFontTx/>
              <a:buChar char="•"/>
            </a:pPr>
            <a:r>
              <a:rPr lang="en-US" altLang="en-US" sz="1400" b="1" dirty="0">
                <a:ea typeface="Geneva" pitchFamily="34" charset="0"/>
              </a:rPr>
              <a:t>Measurement Type</a:t>
            </a:r>
            <a:r>
              <a:rPr lang="en-US" altLang="en-US" sz="1400" dirty="0">
                <a:ea typeface="Geneva" pitchFamily="34" charset="0"/>
              </a:rPr>
              <a:t>: </a:t>
            </a:r>
          </a:p>
          <a:p>
            <a:pPr lvl="3" eaLnBrk="1" hangingPunct="1"/>
            <a:r>
              <a:rPr lang="en-US" altLang="en-US" sz="1400" dirty="0"/>
              <a:t>Within the DQAF, a measurement type is a subcategory of a dimension of data quality that allows for a repeatable pattern of measurement to be executed against any data that fits the criteria required by the type, regardless of specific data content. </a:t>
            </a:r>
          </a:p>
          <a:p>
            <a:pPr lvl="3" eaLnBrk="1" hangingPunct="1"/>
            <a:r>
              <a:rPr lang="en-US" altLang="en-US" sz="1400" dirty="0"/>
              <a:t>The measurement results of a particular measurement type can be stored in the same data structure regardless of the data content. </a:t>
            </a:r>
          </a:p>
          <a:p>
            <a:pPr lvl="3" eaLnBrk="1" hangingPunct="1"/>
            <a:r>
              <a:rPr lang="en-US" altLang="en-US" sz="1400" dirty="0"/>
              <a:t>Measurement types describe how measurement are taken, including what data to collect, what comparisons to make, and how to identify anomalies. For example, all measurements of validity can be executed in the same way. Regardless of specific content, validity measurements include collection of data and comparison of values to a specified domain. </a:t>
            </a:r>
          </a:p>
          <a:p>
            <a:pPr>
              <a:buFontTx/>
              <a:buChar char="•"/>
            </a:pPr>
            <a:r>
              <a:rPr lang="en-US" altLang="en-US" sz="1400" b="1" dirty="0">
                <a:ea typeface="Geneva" pitchFamily="34" charset="0"/>
              </a:rPr>
              <a:t>Specific Metric</a:t>
            </a:r>
            <a:r>
              <a:rPr lang="en-US" altLang="en-US" sz="1400" dirty="0">
                <a:ea typeface="Geneva" pitchFamily="34" charset="0"/>
              </a:rPr>
              <a:t>: </a:t>
            </a:r>
          </a:p>
          <a:p>
            <a:pPr lvl="3"/>
            <a:r>
              <a:rPr lang="en-US" altLang="en-US" sz="1400" dirty="0"/>
              <a:t>A specific metric describes data that is measured and the way in which it is measured. </a:t>
            </a:r>
          </a:p>
          <a:p>
            <a:pPr lvl="3"/>
            <a:r>
              <a:rPr lang="en-US" altLang="en-US" sz="1400" dirty="0"/>
              <a:t>Specific metrics describe what is measured. For example, a metric to measure the validity of procedure codes on a medical claim table. Or one to measure the validity of ZIP codes on a customer address table. </a:t>
            </a:r>
          </a:p>
        </p:txBody>
      </p:sp>
      <p:sp>
        <p:nvSpPr>
          <p:cNvPr id="19460" name="Slide Number Placeholder 3"/>
          <p:cNvSpPr>
            <a:spLocks noGrp="1"/>
          </p:cNvSpPr>
          <p:nvPr>
            <p:ph type="sldNum" sz="quarter" idx="12"/>
          </p:nvPr>
        </p:nvSpPr>
        <p:spPr>
          <a:xfrm>
            <a:off x="8709025" y="3905250"/>
            <a:ext cx="434975" cy="392113"/>
          </a:xfrm>
          <a:prstGeom prst="rect">
            <a:avLst/>
          </a:prstGeom>
          <a:noFill/>
        </p:spPr>
        <p:txBody>
          <a:bodyPr/>
          <a:lstStyle/>
          <a:p>
            <a:fld id="{91CD4B5B-3343-4FD5-825A-78275C347E03}" type="slidenum">
              <a:rPr lang="en-US" altLang="en-US" smtClean="0">
                <a:ea typeface="Geneva" pitchFamily="34" charset="0"/>
                <a:cs typeface="Geneva" pitchFamily="34" charset="0"/>
              </a:rPr>
              <a:pPr/>
              <a:t>10</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22980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3"/>
          <p:cNvSpPr>
            <a:spLocks noGrp="1"/>
          </p:cNvSpPr>
          <p:nvPr>
            <p:ph type="sldNum" sz="quarter" idx="12"/>
          </p:nvPr>
        </p:nvSpPr>
        <p:spPr>
          <a:xfrm>
            <a:off x="8709025" y="3905250"/>
            <a:ext cx="434975" cy="392113"/>
          </a:xfrm>
          <a:prstGeom prst="rect">
            <a:avLst/>
          </a:prstGeom>
          <a:noFill/>
        </p:spPr>
        <p:txBody>
          <a:bodyPr/>
          <a:lstStyle/>
          <a:p>
            <a:fld id="{857F178D-B668-4E0F-9488-FD4D3AE5DECC}" type="slidenum">
              <a:rPr lang="en-US" altLang="en-US" smtClean="0">
                <a:ea typeface="Geneva" pitchFamily="34" charset="0"/>
                <a:cs typeface="Geneva" pitchFamily="34" charset="0"/>
              </a:rPr>
              <a:pPr/>
              <a:t>11</a:t>
            </a:fld>
            <a:endParaRPr lang="en-US" altLang="en-US">
              <a:ea typeface="Geneva" pitchFamily="34" charset="0"/>
              <a:cs typeface="Geneva" pitchFamily="34" charset="0"/>
            </a:endParaRPr>
          </a:p>
        </p:txBody>
      </p:sp>
      <p:pic>
        <p:nvPicPr>
          <p:cNvPr id="20484" name="Picture 2"/>
          <p:cNvPicPr>
            <a:picLocks noChangeAspect="1" noChangeArrowheads="1"/>
          </p:cNvPicPr>
          <p:nvPr/>
        </p:nvPicPr>
        <p:blipFill>
          <a:blip r:embed="rId3"/>
          <a:srcRect/>
          <a:stretch>
            <a:fillRect/>
          </a:stretch>
        </p:blipFill>
        <p:spPr bwMode="auto">
          <a:xfrm>
            <a:off x="0" y="259361"/>
            <a:ext cx="9144000" cy="4884139"/>
          </a:xfrm>
          <a:prstGeom prst="rect">
            <a:avLst/>
          </a:prstGeom>
          <a:noFill/>
          <a:ln w="12700" algn="ctr">
            <a:noFill/>
            <a:miter lim="800000"/>
            <a:headEnd/>
            <a:tailEnd/>
          </a:ln>
        </p:spPr>
      </p:pic>
      <p:sp>
        <p:nvSpPr>
          <p:cNvPr id="4" name="TextBox 3">
            <a:extLst>
              <a:ext uri="{FF2B5EF4-FFF2-40B4-BE49-F238E27FC236}">
                <a16:creationId xmlns:a16="http://schemas.microsoft.com/office/drawing/2014/main" id="{7D18E645-6982-551F-AEC5-E82A26877861}"/>
              </a:ext>
            </a:extLst>
          </p:cNvPr>
          <p:cNvSpPr txBox="1"/>
          <p:nvPr/>
        </p:nvSpPr>
        <p:spPr>
          <a:xfrm>
            <a:off x="2498355" y="0"/>
            <a:ext cx="3762568" cy="369332"/>
          </a:xfrm>
          <a:prstGeom prst="rect">
            <a:avLst/>
          </a:prstGeom>
          <a:noFill/>
        </p:spPr>
        <p:txBody>
          <a:bodyPr wrap="none" rtlCol="0">
            <a:spAutoFit/>
          </a:bodyPr>
          <a:lstStyle/>
          <a:p>
            <a:r>
              <a:rPr lang="en-IT" b="1" dirty="0"/>
              <a:t>For Example… IMF declarations!</a:t>
            </a:r>
          </a:p>
        </p:txBody>
      </p:sp>
    </p:spTree>
    <p:extLst>
      <p:ext uri="{BB962C8B-B14F-4D97-AF65-F5344CB8AC3E}">
        <p14:creationId xmlns:p14="http://schemas.microsoft.com/office/powerpoint/2010/main" val="4062516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169260" y="95194"/>
            <a:ext cx="7848000" cy="351226"/>
          </a:xfrm>
        </p:spPr>
        <p:txBody>
          <a:bodyPr>
            <a:normAutofit fontScale="90000"/>
          </a:bodyPr>
          <a:lstStyle/>
          <a:p>
            <a:r>
              <a:rPr lang="en-US" altLang="en-US" dirty="0">
                <a:ea typeface="Geneva" pitchFamily="34" charset="0"/>
              </a:rPr>
              <a:t>Example (cont’d)</a:t>
            </a:r>
          </a:p>
        </p:txBody>
      </p:sp>
      <p:sp>
        <p:nvSpPr>
          <p:cNvPr id="21507" name="Slide Number Placeholder 3"/>
          <p:cNvSpPr>
            <a:spLocks noGrp="1"/>
          </p:cNvSpPr>
          <p:nvPr>
            <p:ph type="sldNum" sz="quarter" idx="12"/>
          </p:nvPr>
        </p:nvSpPr>
        <p:spPr>
          <a:xfrm>
            <a:off x="8709025" y="3905250"/>
            <a:ext cx="434975" cy="392113"/>
          </a:xfrm>
          <a:prstGeom prst="rect">
            <a:avLst/>
          </a:prstGeom>
          <a:noFill/>
        </p:spPr>
        <p:txBody>
          <a:bodyPr/>
          <a:lstStyle/>
          <a:p>
            <a:fld id="{E69FB3CF-2E3A-43FB-A1E7-9F599806A491}" type="slidenum">
              <a:rPr lang="en-US" altLang="en-US" smtClean="0">
                <a:ea typeface="Geneva" pitchFamily="34" charset="0"/>
                <a:cs typeface="Geneva" pitchFamily="34" charset="0"/>
              </a:rPr>
              <a:pPr/>
              <a:t>12</a:t>
            </a:fld>
            <a:endParaRPr lang="en-US" altLang="en-US">
              <a:ea typeface="Geneva" pitchFamily="34" charset="0"/>
              <a:cs typeface="Geneva" pitchFamily="34" charset="0"/>
            </a:endParaRPr>
          </a:p>
        </p:txBody>
      </p:sp>
      <p:pic>
        <p:nvPicPr>
          <p:cNvPr id="2" name="Picture 2">
            <a:extLst>
              <a:ext uri="{FF2B5EF4-FFF2-40B4-BE49-F238E27FC236}">
                <a16:creationId xmlns:a16="http://schemas.microsoft.com/office/drawing/2014/main" id="{0420BF9D-DE22-9098-917F-6A8A8EF84D22}"/>
              </a:ext>
            </a:extLst>
          </p:cNvPr>
          <p:cNvPicPr>
            <a:picLocks noChangeAspect="1" noChangeArrowheads="1"/>
          </p:cNvPicPr>
          <p:nvPr/>
        </p:nvPicPr>
        <p:blipFill>
          <a:blip r:embed="rId2"/>
          <a:srcRect/>
          <a:stretch>
            <a:fillRect/>
          </a:stretch>
        </p:blipFill>
        <p:spPr>
          <a:xfrm>
            <a:off x="523782" y="446420"/>
            <a:ext cx="8096435" cy="4765167"/>
          </a:xfrm>
          <a:prstGeom prst="rect">
            <a:avLst/>
          </a:prstGeom>
          <a:solidFill>
            <a:schemeClr val="bg2"/>
          </a:solidFill>
        </p:spPr>
      </p:pic>
      <p:sp>
        <p:nvSpPr>
          <p:cNvPr id="5" name="Rectangle 4">
            <a:extLst>
              <a:ext uri="{FF2B5EF4-FFF2-40B4-BE49-F238E27FC236}">
                <a16:creationId xmlns:a16="http://schemas.microsoft.com/office/drawing/2014/main" id="{89F0DCDE-6621-A336-50BB-C4A7F3317850}"/>
              </a:ext>
            </a:extLst>
          </p:cNvPr>
          <p:cNvSpPr/>
          <p:nvPr/>
        </p:nvSpPr>
        <p:spPr>
          <a:xfrm>
            <a:off x="0" y="4216893"/>
            <a:ext cx="523783" cy="9942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59836FA3-B1A3-B408-BA97-B4EAB28282F8}"/>
              </a:ext>
            </a:extLst>
          </p:cNvPr>
          <p:cNvSpPr/>
          <p:nvPr/>
        </p:nvSpPr>
        <p:spPr>
          <a:xfrm>
            <a:off x="8620217" y="4216893"/>
            <a:ext cx="523783" cy="9942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40254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2177370"/>
            <a:ext cx="1731306" cy="1116336"/>
          </a:xfrm>
        </p:spPr>
        <p:txBody>
          <a:bodyPr>
            <a:normAutofit/>
          </a:bodyPr>
          <a:lstStyle/>
          <a:p>
            <a:r>
              <a:rPr lang="en-US" altLang="en-US" dirty="0">
                <a:ea typeface="Geneva" pitchFamily="34" charset="0"/>
              </a:rPr>
              <a:t>DQAF Dimensions</a:t>
            </a:r>
          </a:p>
        </p:txBody>
      </p:sp>
      <p:sp>
        <p:nvSpPr>
          <p:cNvPr id="31747" name="Content Placeholder 2"/>
          <p:cNvSpPr>
            <a:spLocks noGrp="1"/>
          </p:cNvSpPr>
          <p:nvPr>
            <p:ph idx="1"/>
          </p:nvPr>
        </p:nvSpPr>
        <p:spPr>
          <a:xfrm>
            <a:off x="1492897" y="101826"/>
            <a:ext cx="7216128" cy="5041673"/>
          </a:xfrm>
        </p:spPr>
        <p:txBody>
          <a:bodyPr>
            <a:normAutofit/>
          </a:bodyPr>
          <a:lstStyle/>
          <a:p>
            <a:pPr>
              <a:defRPr/>
            </a:pPr>
            <a:r>
              <a:rPr lang="en-US" sz="1200" b="1" dirty="0"/>
              <a:t>Completeness</a:t>
            </a:r>
            <a:r>
              <a:rPr lang="en-US" sz="1200" dirty="0"/>
              <a:t>: Completeness is a dimension of data quality. As used in the DQAF, completeness implies having all the necessary or appropriate parts; being entire, finished, total. </a:t>
            </a:r>
            <a:r>
              <a:rPr lang="en-US" sz="1200" b="1" dirty="0"/>
              <a:t>A data set is compete to the degree that it contains required attributes and a sufficient number of records</a:t>
            </a:r>
            <a:r>
              <a:rPr lang="en-US" sz="1200" dirty="0"/>
              <a:t>, and to the degree attributes are populated </a:t>
            </a:r>
            <a:r>
              <a:rPr lang="en-US" sz="1200" b="1" dirty="0"/>
              <a:t>in accord with data consumer expectations. </a:t>
            </a:r>
            <a:r>
              <a:rPr lang="en-US" sz="1200" dirty="0"/>
              <a:t>For data to be complete, at least three conditions must be met: the data set must be defined so that it includes all the attributes desired (width); the data set must contain the desired amount of data (depth); and the attributes must be populated to the extent desired (density). Each of these secondary dimensions of completeness would be measured differently.</a:t>
            </a:r>
          </a:p>
          <a:p>
            <a:pPr>
              <a:defRPr/>
            </a:pPr>
            <a:r>
              <a:rPr lang="en-US" sz="1200" b="1" dirty="0"/>
              <a:t>Timeliness</a:t>
            </a:r>
            <a:r>
              <a:rPr lang="en-US" sz="1200" dirty="0"/>
              <a:t>: Timeliness is a dimension of data quality related to the availability and currency of data. As used in the DQAF, timeliness is associated data delivery, availability, and processing. Timeliness is </a:t>
            </a:r>
            <a:r>
              <a:rPr lang="en-US" sz="1200" b="1" dirty="0"/>
              <a:t>the degree to which data conforms to a schedule </a:t>
            </a:r>
            <a:r>
              <a:rPr lang="en-US" sz="1200" dirty="0"/>
              <a:t>for being updated and made available. For data to be timely, it must be delivered according to schedule.</a:t>
            </a:r>
          </a:p>
          <a:p>
            <a:pPr>
              <a:defRPr/>
            </a:pPr>
            <a:r>
              <a:rPr lang="en-US" sz="1200" b="1" dirty="0"/>
              <a:t>Validity</a:t>
            </a:r>
            <a:r>
              <a:rPr lang="en-US" sz="1200" dirty="0"/>
              <a:t>: Validity is a dimension of data quality, defined as the degree to which data conforms to stated rules. As used in the DQAF, validity is differentiated from both accuracy, and correctness. </a:t>
            </a:r>
            <a:r>
              <a:rPr lang="en-US" sz="1200" b="1" dirty="0"/>
              <a:t>Validity is degree to which data conform to a set of business rules</a:t>
            </a:r>
            <a:r>
              <a:rPr lang="en-US" sz="1200" dirty="0"/>
              <a:t>, sometimes expressed as a standard or represented within a defined data domain.</a:t>
            </a:r>
          </a:p>
          <a:p>
            <a:pPr>
              <a:defRPr/>
            </a:pPr>
            <a:r>
              <a:rPr lang="en-US" sz="1200" b="1" dirty="0"/>
              <a:t>Consistency</a:t>
            </a:r>
            <a:r>
              <a:rPr lang="en-US" sz="1200" dirty="0"/>
              <a:t>: A dimension of data quality. As used in the DQAF, consistency can be thought of as the absence of variety or change. Consistency is the degree to which data conform to an equivalent set of data, usually a </a:t>
            </a:r>
            <a:r>
              <a:rPr lang="en-US" sz="1200" b="1" dirty="0"/>
              <a:t>set produced under similar conditions or a set produced by the same process over time</a:t>
            </a:r>
            <a:r>
              <a:rPr lang="en-US" sz="1200" dirty="0"/>
              <a:t>. </a:t>
            </a:r>
          </a:p>
          <a:p>
            <a:pPr>
              <a:defRPr/>
            </a:pPr>
            <a:r>
              <a:rPr lang="en-US" sz="1200" b="1" dirty="0"/>
              <a:t>Integrity</a:t>
            </a:r>
            <a:r>
              <a:rPr lang="en-US" sz="1200" dirty="0"/>
              <a:t>: Integrity is a dimension of data quality. As used in the DQAF, integrity refers to the state of being whole and undivided or the condition of being unified. Integrity is </a:t>
            </a:r>
            <a:r>
              <a:rPr lang="en-US" sz="1200" b="1" dirty="0"/>
              <a:t>degree to which data conform to data relationship rules (as defined by the data model) that are intended </a:t>
            </a:r>
            <a:r>
              <a:rPr lang="en-US" sz="1200" dirty="0"/>
              <a:t>to ensure the complete, consistent, and valid presentation of data representing the same concepts. Integrity represents the internal consistency of a data set.</a:t>
            </a:r>
          </a:p>
          <a:p>
            <a:pPr>
              <a:defRPr/>
            </a:pPr>
            <a:endParaRPr lang="en-US" altLang="en-US" sz="2800" dirty="0">
              <a:ea typeface="Geneva" charset="-128"/>
            </a:endParaRPr>
          </a:p>
        </p:txBody>
      </p:sp>
      <p:sp>
        <p:nvSpPr>
          <p:cNvPr id="22532" name="Slide Number Placeholder 3"/>
          <p:cNvSpPr>
            <a:spLocks noGrp="1"/>
          </p:cNvSpPr>
          <p:nvPr>
            <p:ph type="sldNum" sz="quarter" idx="12"/>
          </p:nvPr>
        </p:nvSpPr>
        <p:spPr>
          <a:xfrm>
            <a:off x="8709025" y="3905250"/>
            <a:ext cx="434975" cy="392113"/>
          </a:xfrm>
          <a:prstGeom prst="rect">
            <a:avLst/>
          </a:prstGeom>
          <a:noFill/>
        </p:spPr>
        <p:txBody>
          <a:bodyPr/>
          <a:lstStyle/>
          <a:p>
            <a:fld id="{595143BE-A3F1-46CF-98C3-0E2DF221ECE2}" type="slidenum">
              <a:rPr lang="en-US" altLang="en-US" smtClean="0">
                <a:ea typeface="Geneva" pitchFamily="34" charset="0"/>
                <a:cs typeface="Geneva" pitchFamily="34" charset="0"/>
              </a:rPr>
              <a:pPr/>
              <a:t>13</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46148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2012165"/>
            <a:ext cx="1670538" cy="559302"/>
          </a:xfrm>
        </p:spPr>
        <p:txBody>
          <a:bodyPr>
            <a:normAutofit fontScale="90000"/>
          </a:bodyPr>
          <a:lstStyle/>
          <a:p>
            <a:r>
              <a:rPr lang="en-US" altLang="en-US" dirty="0">
                <a:ea typeface="Geneva" pitchFamily="34" charset="0"/>
              </a:rPr>
              <a:t>DQAF Terminology</a:t>
            </a:r>
          </a:p>
        </p:txBody>
      </p:sp>
      <p:sp>
        <p:nvSpPr>
          <p:cNvPr id="23555" name="Content Placeholder 2"/>
          <p:cNvSpPr>
            <a:spLocks noGrp="1"/>
          </p:cNvSpPr>
          <p:nvPr>
            <p:ph idx="1"/>
          </p:nvPr>
        </p:nvSpPr>
        <p:spPr>
          <a:xfrm>
            <a:off x="1474236" y="143268"/>
            <a:ext cx="6909795" cy="4297095"/>
          </a:xfrm>
        </p:spPr>
        <p:txBody>
          <a:bodyPr>
            <a:normAutofit fontScale="85000" lnSpcReduction="10000"/>
          </a:bodyPr>
          <a:lstStyle/>
          <a:p>
            <a:pPr eaLnBrk="1" hangingPunct="1">
              <a:buFontTx/>
              <a:buChar char="•"/>
            </a:pPr>
            <a:r>
              <a:rPr lang="en-US" altLang="en-US" sz="1400" b="1" dirty="0">
                <a:ea typeface="Geneva" pitchFamily="34" charset="0"/>
              </a:rPr>
              <a:t>Assessment Category: </a:t>
            </a:r>
          </a:p>
          <a:p>
            <a:pPr lvl="3" eaLnBrk="1" hangingPunct="1"/>
            <a:r>
              <a:rPr lang="en-US" altLang="en-US" sz="1400" dirty="0"/>
              <a:t>In the DQAF, an assessment category is a way of grouping measurement types based on where in the data life cycle the assessment is likely to be taken. </a:t>
            </a:r>
          </a:p>
          <a:p>
            <a:pPr lvl="3" eaLnBrk="1" hangingPunct="1"/>
            <a:r>
              <a:rPr lang="en-US" altLang="en-US" sz="1400" dirty="0"/>
              <a:t>Assessment categories pertain to both the frequency of the measurement (periodic or in-line) and the type of assessment involved (control, measurement, assessment). </a:t>
            </a:r>
          </a:p>
          <a:p>
            <a:pPr lvl="3" eaLnBrk="1" hangingPunct="1"/>
            <a:r>
              <a:rPr lang="en-US" altLang="en-US" sz="1400" dirty="0"/>
              <a:t>They include initial assessment, process control, in-line measurement, periodic measurement, and periodic assessment.</a:t>
            </a:r>
          </a:p>
          <a:p>
            <a:pPr eaLnBrk="1" hangingPunct="1">
              <a:buFontTx/>
              <a:buChar char="•"/>
            </a:pPr>
            <a:r>
              <a:rPr lang="en-US" altLang="en-US" sz="1400" b="1" dirty="0">
                <a:ea typeface="Geneva" pitchFamily="34" charset="0"/>
              </a:rPr>
              <a:t>Measurement  (or Assessment) Activities:</a:t>
            </a:r>
          </a:p>
          <a:p>
            <a:pPr lvl="3" eaLnBrk="1" hangingPunct="1"/>
            <a:r>
              <a:rPr lang="en-US" altLang="en-US" sz="1400" dirty="0"/>
              <a:t>Measurement activities describe the goals and related actions related associated with work carried out within an assessment category.  Measurement activities differ depending on when, within the data lifecycle, they are carried out and against which the objects of measurement. </a:t>
            </a:r>
          </a:p>
          <a:p>
            <a:pPr lvl="3" eaLnBrk="1" hangingPunct="1"/>
            <a:r>
              <a:rPr lang="en-US" altLang="en-US" sz="1400" dirty="0"/>
              <a:t>Measurement activities correspond closely with DQAF measurement types. </a:t>
            </a:r>
          </a:p>
          <a:p>
            <a:pPr eaLnBrk="1" hangingPunct="1">
              <a:buFontTx/>
              <a:buChar char="•"/>
            </a:pPr>
            <a:r>
              <a:rPr lang="en-US" altLang="en-US" sz="1400" b="1" dirty="0">
                <a:ea typeface="Geneva" pitchFamily="34" charset="0"/>
              </a:rPr>
              <a:t>Object of Measurement</a:t>
            </a:r>
            <a:r>
              <a:rPr lang="en-US" altLang="en-US" sz="1400" dirty="0">
                <a:ea typeface="Geneva" pitchFamily="34" charset="0"/>
              </a:rPr>
              <a:t>: </a:t>
            </a:r>
          </a:p>
          <a:p>
            <a:pPr lvl="3" eaLnBrk="1" hangingPunct="1"/>
            <a:r>
              <a:rPr lang="en-US" altLang="en-US" sz="1400" dirty="0"/>
              <a:t>In the DQAF, objects of measurement are groupings of measurement types based on  whether types focus on process or content, or on a particular part of a process (e.g., receipt of data) or kind of content (e.g., the data model). </a:t>
            </a:r>
          </a:p>
          <a:p>
            <a:pPr lvl="3" eaLnBrk="1" hangingPunct="1"/>
            <a:r>
              <a:rPr lang="en-US" altLang="en-US" sz="1400" dirty="0"/>
              <a:t>Content-related objects of measurement include: The data model, content based on row counts, content of amount fields, date content, aggregated date content, summarized content, cross-table content (row counts, aggregated dates, amount fields, chronology), overall database content. </a:t>
            </a:r>
          </a:p>
          <a:p>
            <a:pPr lvl="3" eaLnBrk="1" hangingPunct="1"/>
            <a:r>
              <a:rPr lang="en-US" altLang="en-US" sz="1400" dirty="0"/>
              <a:t>Process-related objects of measurement include: Receipt of data, Condition of data upon receipt, adherence to schedule, data processing</a:t>
            </a:r>
          </a:p>
          <a:p>
            <a:pPr eaLnBrk="1" hangingPunct="1"/>
            <a:endParaRPr lang="en-US" altLang="en-US" sz="1400" dirty="0">
              <a:ea typeface="Geneva" pitchFamily="34" charset="0"/>
            </a:endParaRPr>
          </a:p>
          <a:p>
            <a:endParaRPr lang="en-US" altLang="en-US" sz="1400" dirty="0">
              <a:ea typeface="Geneva" pitchFamily="34" charset="0"/>
            </a:endParaRPr>
          </a:p>
        </p:txBody>
      </p:sp>
      <p:sp>
        <p:nvSpPr>
          <p:cNvPr id="23556" name="Slide Number Placeholder 3"/>
          <p:cNvSpPr>
            <a:spLocks noGrp="1"/>
          </p:cNvSpPr>
          <p:nvPr>
            <p:ph type="sldNum" sz="quarter" idx="12"/>
          </p:nvPr>
        </p:nvSpPr>
        <p:spPr>
          <a:xfrm>
            <a:off x="8709025" y="3905250"/>
            <a:ext cx="434975" cy="392113"/>
          </a:xfrm>
          <a:prstGeom prst="rect">
            <a:avLst/>
          </a:prstGeom>
          <a:noFill/>
        </p:spPr>
        <p:txBody>
          <a:bodyPr/>
          <a:lstStyle/>
          <a:p>
            <a:fld id="{5280FA9B-5D94-45A0-8CED-603C2D9BC0FD}" type="slidenum">
              <a:rPr lang="en-US" altLang="en-US" smtClean="0">
                <a:ea typeface="Geneva" pitchFamily="34" charset="0"/>
                <a:cs typeface="Geneva" pitchFamily="34" charset="0"/>
              </a:rPr>
              <a:pPr/>
              <a:t>14</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97744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8235" y="112950"/>
            <a:ext cx="7848000" cy="351226"/>
          </a:xfrm>
        </p:spPr>
        <p:txBody>
          <a:bodyPr>
            <a:normAutofit fontScale="90000"/>
          </a:bodyPr>
          <a:lstStyle/>
          <a:p>
            <a:r>
              <a:rPr lang="en-US" altLang="en-US" dirty="0">
                <a:ea typeface="Geneva" pitchFamily="34" charset="0"/>
              </a:rPr>
              <a:t>Context of Data Quality Assessment</a:t>
            </a:r>
          </a:p>
        </p:txBody>
      </p:sp>
      <p:sp>
        <p:nvSpPr>
          <p:cNvPr id="24579" name="Slide Number Placeholder 3"/>
          <p:cNvSpPr>
            <a:spLocks noGrp="1"/>
          </p:cNvSpPr>
          <p:nvPr>
            <p:ph type="sldNum" sz="quarter" idx="12"/>
          </p:nvPr>
        </p:nvSpPr>
        <p:spPr>
          <a:xfrm>
            <a:off x="8709025" y="3905250"/>
            <a:ext cx="434975" cy="392113"/>
          </a:xfrm>
          <a:prstGeom prst="rect">
            <a:avLst/>
          </a:prstGeom>
          <a:noFill/>
        </p:spPr>
        <p:txBody>
          <a:bodyPr/>
          <a:lstStyle/>
          <a:p>
            <a:fld id="{2AD6F49A-9BFE-478D-B62B-4A6BD6B7DF44}" type="slidenum">
              <a:rPr lang="en-US" altLang="en-US" smtClean="0">
                <a:ea typeface="Geneva" pitchFamily="34" charset="0"/>
                <a:cs typeface="Geneva" pitchFamily="34" charset="0"/>
              </a:rPr>
              <a:pPr/>
              <a:t>15</a:t>
            </a:fld>
            <a:endParaRPr lang="en-US" altLang="en-US">
              <a:ea typeface="Geneva" pitchFamily="34" charset="0"/>
              <a:cs typeface="Geneva" pitchFamily="34" charset="0"/>
            </a:endParaRPr>
          </a:p>
        </p:txBody>
      </p:sp>
      <p:graphicFrame>
        <p:nvGraphicFramePr>
          <p:cNvPr id="24580" name="Object 5"/>
          <p:cNvGraphicFramePr>
            <a:graphicFrameLocks noChangeAspect="1"/>
          </p:cNvGraphicFramePr>
          <p:nvPr/>
        </p:nvGraphicFramePr>
        <p:xfrm>
          <a:off x="618235" y="464176"/>
          <a:ext cx="7596951" cy="3720872"/>
        </p:xfrm>
        <a:graphic>
          <a:graphicData uri="http://schemas.openxmlformats.org/presentationml/2006/ole">
            <mc:AlternateContent xmlns:mc="http://schemas.openxmlformats.org/markup-compatibility/2006">
              <mc:Choice xmlns:v="urn:schemas-microsoft-com:vml" Requires="v">
                <p:oleObj name="Visio" r:id="rId2" imgW="9629394" imgH="4716018" progId="Visio.Drawing.11">
                  <p:embed/>
                </p:oleObj>
              </mc:Choice>
              <mc:Fallback>
                <p:oleObj name="Visio" r:id="rId2" imgW="9629394" imgH="4716018" progId="Visio.Drawing.11">
                  <p:embed/>
                  <p:pic>
                    <p:nvPicPr>
                      <p:cNvPr id="2458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35" y="464176"/>
                        <a:ext cx="7596951" cy="3720872"/>
                      </a:xfrm>
                      <a:prstGeom prst="rect">
                        <a:avLst/>
                      </a:prstGeom>
                      <a:noFill/>
                    </p:spPr>
                  </p:pic>
                </p:oleObj>
              </mc:Fallback>
            </mc:AlternateContent>
          </a:graphicData>
        </a:graphic>
      </p:graphicFrame>
    </p:spTree>
    <p:extLst>
      <p:ext uri="{BB962C8B-B14F-4D97-AF65-F5344CB8AC3E}">
        <p14:creationId xmlns:p14="http://schemas.microsoft.com/office/powerpoint/2010/main" val="104363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48000" y="92279"/>
            <a:ext cx="7848000" cy="351226"/>
          </a:xfrm>
        </p:spPr>
        <p:txBody>
          <a:bodyPr>
            <a:normAutofit fontScale="90000"/>
          </a:bodyPr>
          <a:lstStyle/>
          <a:p>
            <a:r>
              <a:rPr lang="en-US" altLang="en-US" dirty="0">
                <a:ea typeface="Geneva" pitchFamily="34" charset="0"/>
              </a:rPr>
              <a:t>Functions in Assessment: Collect, Calculate, Compare, Conclude</a:t>
            </a:r>
          </a:p>
        </p:txBody>
      </p:sp>
      <p:sp>
        <p:nvSpPr>
          <p:cNvPr id="25603" name="Slide Number Placeholder 3"/>
          <p:cNvSpPr>
            <a:spLocks noGrp="1"/>
          </p:cNvSpPr>
          <p:nvPr>
            <p:ph type="sldNum" sz="quarter" idx="12"/>
          </p:nvPr>
        </p:nvSpPr>
        <p:spPr>
          <a:xfrm>
            <a:off x="8709025" y="3905250"/>
            <a:ext cx="434975" cy="392113"/>
          </a:xfrm>
          <a:prstGeom prst="rect">
            <a:avLst/>
          </a:prstGeom>
          <a:noFill/>
        </p:spPr>
        <p:txBody>
          <a:bodyPr/>
          <a:lstStyle/>
          <a:p>
            <a:fld id="{53C7EA66-40CE-4B00-B4E6-0610B129A35C}" type="slidenum">
              <a:rPr lang="en-US" altLang="en-US" smtClean="0">
                <a:ea typeface="Geneva" pitchFamily="34" charset="0"/>
                <a:cs typeface="Geneva" pitchFamily="34" charset="0"/>
              </a:rPr>
              <a:pPr/>
              <a:t>16</a:t>
            </a:fld>
            <a:endParaRPr lang="en-US" altLang="en-US">
              <a:ea typeface="Geneva" pitchFamily="34" charset="0"/>
              <a:cs typeface="Geneva" pitchFamily="34" charset="0"/>
            </a:endParaRPr>
          </a:p>
        </p:txBody>
      </p:sp>
      <p:pic>
        <p:nvPicPr>
          <p:cNvPr id="25604" name="Picture 10"/>
          <p:cNvPicPr>
            <a:picLocks noChangeAspect="1" noChangeArrowheads="1"/>
          </p:cNvPicPr>
          <p:nvPr/>
        </p:nvPicPr>
        <p:blipFill>
          <a:blip r:embed="rId2"/>
          <a:srcRect/>
          <a:stretch>
            <a:fillRect/>
          </a:stretch>
        </p:blipFill>
        <p:spPr bwMode="auto">
          <a:xfrm>
            <a:off x="1404336" y="503764"/>
            <a:ext cx="5876925" cy="3793331"/>
          </a:xfrm>
          <a:prstGeom prst="rect">
            <a:avLst/>
          </a:prstGeom>
          <a:noFill/>
          <a:ln w="9525" algn="ctr">
            <a:noFill/>
            <a:miter lim="800000"/>
            <a:headEnd/>
            <a:tailEnd/>
          </a:ln>
          <a:effectLst/>
        </p:spPr>
      </p:pic>
      <p:sp>
        <p:nvSpPr>
          <p:cNvPr id="7" name="AutoShape 8"/>
          <p:cNvSpPr>
            <a:spLocks noChangeArrowheads="1"/>
          </p:cNvSpPr>
          <p:nvPr/>
        </p:nvSpPr>
        <p:spPr bwMode="auto">
          <a:xfrm>
            <a:off x="3295650" y="531595"/>
            <a:ext cx="4286250" cy="470297"/>
          </a:xfrm>
          <a:prstGeom prst="leftArrow">
            <a:avLst>
              <a:gd name="adj1" fmla="val 50000"/>
              <a:gd name="adj2" fmla="val 222194"/>
            </a:avLst>
          </a:prstGeom>
          <a:solidFill>
            <a:schemeClr val="accent1"/>
          </a:solidFill>
          <a:ln w="9525" algn="ctr">
            <a:noFill/>
            <a:miter lim="800000"/>
            <a:headEnd/>
            <a:tailEnd/>
          </a:ln>
          <a:effectLst/>
        </p:spPr>
        <p:txBody>
          <a:bodyPr wrap="none" lIns="0" tIns="0" rIns="0" bIns="0" anchor="ctr"/>
          <a:lstStyle/>
          <a:p>
            <a:pPr marL="126206" indent="-126206"/>
            <a:r>
              <a:rPr lang="en-US" altLang="en-US" sz="1200" dirty="0">
                <a:solidFill>
                  <a:schemeClr val="bg1"/>
                </a:solidFill>
              </a:rPr>
              <a:t>Use DQAF dimensions to help with this process</a:t>
            </a:r>
          </a:p>
        </p:txBody>
      </p:sp>
      <p:sp>
        <p:nvSpPr>
          <p:cNvPr id="6" name="AutoShape 8"/>
          <p:cNvSpPr>
            <a:spLocks noChangeArrowheads="1"/>
          </p:cNvSpPr>
          <p:nvPr/>
        </p:nvSpPr>
        <p:spPr bwMode="auto">
          <a:xfrm>
            <a:off x="3409950" y="1556723"/>
            <a:ext cx="4286250" cy="470297"/>
          </a:xfrm>
          <a:prstGeom prst="leftArrow">
            <a:avLst>
              <a:gd name="adj1" fmla="val 50000"/>
              <a:gd name="adj2" fmla="val 222194"/>
            </a:avLst>
          </a:prstGeom>
          <a:solidFill>
            <a:schemeClr val="accent1"/>
          </a:solidFill>
          <a:ln w="9525" algn="ctr">
            <a:noFill/>
            <a:miter lim="800000"/>
            <a:headEnd/>
            <a:tailEnd/>
          </a:ln>
          <a:effectLst/>
        </p:spPr>
        <p:txBody>
          <a:bodyPr wrap="none" lIns="0" tIns="0" rIns="0" bIns="0" anchor="ctr"/>
          <a:lstStyle/>
          <a:p>
            <a:pPr marL="126206" indent="-126206"/>
            <a:r>
              <a:rPr lang="en-US" altLang="en-US" sz="1200" dirty="0">
                <a:solidFill>
                  <a:schemeClr val="bg1"/>
                </a:solidFill>
              </a:rPr>
              <a:t>and measurement types to help with this process</a:t>
            </a:r>
          </a:p>
        </p:txBody>
      </p:sp>
    </p:spTree>
    <p:extLst>
      <p:ext uri="{BB962C8B-B14F-4D97-AF65-F5344CB8AC3E}">
        <p14:creationId xmlns:p14="http://schemas.microsoft.com/office/powerpoint/2010/main" val="784474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48000" y="28146"/>
            <a:ext cx="7848000" cy="351226"/>
          </a:xfrm>
        </p:spPr>
        <p:txBody>
          <a:bodyPr>
            <a:normAutofit fontScale="90000"/>
          </a:bodyPr>
          <a:lstStyle/>
          <a:p>
            <a:r>
              <a:rPr lang="en-US" altLang="en-US" dirty="0">
                <a:ea typeface="Geneva" pitchFamily="34" charset="0"/>
              </a:rPr>
              <a:t>Initial Assessment </a:t>
            </a:r>
          </a:p>
        </p:txBody>
      </p:sp>
      <p:sp>
        <p:nvSpPr>
          <p:cNvPr id="27651" name="Slide Number Placeholder 3"/>
          <p:cNvSpPr>
            <a:spLocks noGrp="1"/>
          </p:cNvSpPr>
          <p:nvPr>
            <p:ph type="sldNum" sz="quarter" idx="12"/>
          </p:nvPr>
        </p:nvSpPr>
        <p:spPr>
          <a:xfrm>
            <a:off x="8709025" y="3905250"/>
            <a:ext cx="434975" cy="392113"/>
          </a:xfrm>
          <a:prstGeom prst="rect">
            <a:avLst/>
          </a:prstGeom>
          <a:noFill/>
        </p:spPr>
        <p:txBody>
          <a:bodyPr/>
          <a:lstStyle/>
          <a:p>
            <a:fld id="{91495AD7-2D06-4873-82EA-3B9F2E46B6B3}" type="slidenum">
              <a:rPr lang="en-US" altLang="en-US" smtClean="0">
                <a:ea typeface="Geneva" pitchFamily="34" charset="0"/>
                <a:cs typeface="Geneva" pitchFamily="34" charset="0"/>
              </a:rPr>
              <a:pPr/>
              <a:t>17</a:t>
            </a:fld>
            <a:endParaRPr lang="en-US" altLang="en-US">
              <a:ea typeface="Geneva" pitchFamily="34" charset="0"/>
              <a:cs typeface="Geneva" pitchFamily="34" charset="0"/>
            </a:endParaRPr>
          </a:p>
        </p:txBody>
      </p:sp>
      <p:pic>
        <p:nvPicPr>
          <p:cNvPr id="27652" name="Picture 2"/>
          <p:cNvPicPr>
            <a:picLocks noChangeAspect="1" noChangeArrowheads="1"/>
          </p:cNvPicPr>
          <p:nvPr/>
        </p:nvPicPr>
        <p:blipFill>
          <a:blip r:embed="rId2"/>
          <a:srcRect/>
          <a:stretch>
            <a:fillRect/>
          </a:stretch>
        </p:blipFill>
        <p:spPr bwMode="auto">
          <a:xfrm>
            <a:off x="2113695" y="463282"/>
            <a:ext cx="5079206" cy="3833813"/>
          </a:xfrm>
          <a:prstGeom prst="rect">
            <a:avLst/>
          </a:prstGeom>
          <a:noFill/>
          <a:ln w="9525" algn="ctr">
            <a:noFill/>
            <a:miter lim="800000"/>
            <a:headEnd/>
            <a:tailEnd/>
          </a:ln>
          <a:effectLst/>
        </p:spPr>
      </p:pic>
    </p:spTree>
    <p:extLst>
      <p:ext uri="{BB962C8B-B14F-4D97-AF65-F5344CB8AC3E}">
        <p14:creationId xmlns:p14="http://schemas.microsoft.com/office/powerpoint/2010/main" val="142388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48000" y="0"/>
            <a:ext cx="7848000" cy="351226"/>
          </a:xfrm>
        </p:spPr>
        <p:txBody>
          <a:bodyPr>
            <a:normAutofit fontScale="90000"/>
          </a:bodyPr>
          <a:lstStyle/>
          <a:p>
            <a:r>
              <a:rPr lang="en-US" altLang="en-US" dirty="0">
                <a:ea typeface="Geneva" pitchFamily="34" charset="0"/>
              </a:rPr>
              <a:t>In-Line Measurement &amp; Control</a:t>
            </a:r>
          </a:p>
        </p:txBody>
      </p:sp>
      <p:sp>
        <p:nvSpPr>
          <p:cNvPr id="28675" name="Slide Number Placeholder 3"/>
          <p:cNvSpPr>
            <a:spLocks noGrp="1"/>
          </p:cNvSpPr>
          <p:nvPr>
            <p:ph type="sldNum" sz="quarter" idx="12"/>
          </p:nvPr>
        </p:nvSpPr>
        <p:spPr>
          <a:xfrm>
            <a:off x="8709025" y="3905250"/>
            <a:ext cx="434975" cy="392113"/>
          </a:xfrm>
          <a:prstGeom prst="rect">
            <a:avLst/>
          </a:prstGeom>
          <a:noFill/>
        </p:spPr>
        <p:txBody>
          <a:bodyPr/>
          <a:lstStyle/>
          <a:p>
            <a:fld id="{09FCCADE-24BA-42A5-A5E9-DDD4E0BF0E86}" type="slidenum">
              <a:rPr lang="en-US" altLang="en-US" smtClean="0">
                <a:ea typeface="Geneva" pitchFamily="34" charset="0"/>
                <a:cs typeface="Geneva" pitchFamily="34" charset="0"/>
              </a:rPr>
              <a:pPr/>
              <a:t>18</a:t>
            </a:fld>
            <a:endParaRPr lang="en-US" altLang="en-US">
              <a:ea typeface="Geneva" pitchFamily="34" charset="0"/>
              <a:cs typeface="Geneva" pitchFamily="34" charset="0"/>
            </a:endParaRPr>
          </a:p>
        </p:txBody>
      </p:sp>
      <p:pic>
        <p:nvPicPr>
          <p:cNvPr id="28676" name="Picture 2"/>
          <p:cNvPicPr>
            <a:picLocks noChangeAspect="1" noChangeArrowheads="1"/>
          </p:cNvPicPr>
          <p:nvPr/>
        </p:nvPicPr>
        <p:blipFill>
          <a:blip r:embed="rId2"/>
          <a:srcRect/>
          <a:stretch>
            <a:fillRect/>
          </a:stretch>
        </p:blipFill>
        <p:spPr bwMode="auto">
          <a:xfrm>
            <a:off x="2160984" y="379939"/>
            <a:ext cx="4822031" cy="3917156"/>
          </a:xfrm>
          <a:prstGeom prst="rect">
            <a:avLst/>
          </a:prstGeom>
          <a:noFill/>
          <a:ln w="9525" algn="ctr">
            <a:noFill/>
            <a:miter lim="800000"/>
            <a:headEnd/>
            <a:tailEnd/>
          </a:ln>
          <a:effectLst/>
        </p:spPr>
      </p:pic>
    </p:spTree>
    <p:extLst>
      <p:ext uri="{BB962C8B-B14F-4D97-AF65-F5344CB8AC3E}">
        <p14:creationId xmlns:p14="http://schemas.microsoft.com/office/powerpoint/2010/main" val="3579886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97080" y="36274"/>
            <a:ext cx="7848000" cy="351226"/>
          </a:xfrm>
        </p:spPr>
        <p:txBody>
          <a:bodyPr>
            <a:normAutofit fontScale="90000"/>
          </a:bodyPr>
          <a:lstStyle/>
          <a:p>
            <a:r>
              <a:rPr lang="en-US" altLang="en-US" dirty="0">
                <a:ea typeface="Geneva" pitchFamily="34" charset="0"/>
              </a:rPr>
              <a:t>Periodic Measurement</a:t>
            </a:r>
          </a:p>
        </p:txBody>
      </p:sp>
      <p:sp>
        <p:nvSpPr>
          <p:cNvPr id="29699" name="Slide Number Placeholder 3"/>
          <p:cNvSpPr>
            <a:spLocks noGrp="1"/>
          </p:cNvSpPr>
          <p:nvPr>
            <p:ph type="sldNum" sz="quarter" idx="12"/>
          </p:nvPr>
        </p:nvSpPr>
        <p:spPr>
          <a:xfrm>
            <a:off x="8709025" y="3905250"/>
            <a:ext cx="434975" cy="392113"/>
          </a:xfrm>
          <a:prstGeom prst="rect">
            <a:avLst/>
          </a:prstGeom>
          <a:noFill/>
        </p:spPr>
        <p:txBody>
          <a:bodyPr/>
          <a:lstStyle/>
          <a:p>
            <a:fld id="{3353AD18-4EAF-485E-8951-16C61CF65540}" type="slidenum">
              <a:rPr lang="en-US" altLang="en-US" smtClean="0">
                <a:ea typeface="Geneva" pitchFamily="34" charset="0"/>
                <a:cs typeface="Geneva" pitchFamily="34" charset="0"/>
              </a:rPr>
              <a:pPr/>
              <a:t>19</a:t>
            </a:fld>
            <a:endParaRPr lang="en-US" altLang="en-US">
              <a:ea typeface="Geneva" pitchFamily="34" charset="0"/>
              <a:cs typeface="Geneva" pitchFamily="34" charset="0"/>
            </a:endParaRPr>
          </a:p>
        </p:txBody>
      </p:sp>
      <p:pic>
        <p:nvPicPr>
          <p:cNvPr id="29700" name="Picture 2"/>
          <p:cNvPicPr>
            <a:picLocks noChangeAspect="1" noChangeArrowheads="1"/>
          </p:cNvPicPr>
          <p:nvPr/>
        </p:nvPicPr>
        <p:blipFill>
          <a:blip r:embed="rId2"/>
          <a:srcRect/>
          <a:stretch>
            <a:fillRect/>
          </a:stretch>
        </p:blipFill>
        <p:spPr bwMode="auto">
          <a:xfrm>
            <a:off x="2431851" y="353745"/>
            <a:ext cx="4280297" cy="3943350"/>
          </a:xfrm>
          <a:prstGeom prst="rect">
            <a:avLst/>
          </a:prstGeom>
          <a:noFill/>
          <a:ln w="9525" algn="ctr">
            <a:noFill/>
            <a:miter lim="800000"/>
            <a:headEnd/>
            <a:tailEnd/>
          </a:ln>
          <a:effectLst/>
        </p:spPr>
      </p:pic>
    </p:spTree>
    <p:extLst>
      <p:ext uri="{BB962C8B-B14F-4D97-AF65-F5344CB8AC3E}">
        <p14:creationId xmlns:p14="http://schemas.microsoft.com/office/powerpoint/2010/main" val="323895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a:t>
            </a:fld>
            <a:r>
              <a:rPr lang="nl-NL"/>
              <a:t>]</a:t>
            </a:r>
            <a:endParaRPr lang="nl-NL" dirty="0"/>
          </a:p>
        </p:txBody>
      </p:sp>
      <p:sp>
        <p:nvSpPr>
          <p:cNvPr id="2" name="Title 1"/>
          <p:cNvSpPr>
            <a:spLocks noGrp="1"/>
          </p:cNvSpPr>
          <p:nvPr>
            <p:ph type="title" idx="4294967295"/>
          </p:nvPr>
        </p:nvSpPr>
        <p:spPr>
          <a:xfrm>
            <a:off x="0" y="393700"/>
            <a:ext cx="3937000" cy="307975"/>
          </a:xfrm>
          <a:prstGeom prst="rect">
            <a:avLst/>
          </a:prstGeom>
        </p:spPr>
        <p:txBody>
          <a:bodyPr>
            <a:noAutofit/>
          </a:bodyPr>
          <a:lstStyle/>
          <a:p>
            <a:r>
              <a:rPr lang="en-US" sz="2800" dirty="0">
                <a:solidFill>
                  <a:schemeClr val="accent4">
                    <a:lumMod val="75000"/>
                  </a:schemeClr>
                </a:solidFill>
              </a:rPr>
              <a:t>Data Quality Defined</a:t>
            </a:r>
          </a:p>
        </p:txBody>
      </p:sp>
      <p:sp>
        <p:nvSpPr>
          <p:cNvPr id="3" name="Text Placeholder 2"/>
          <p:cNvSpPr>
            <a:spLocks noGrp="1"/>
          </p:cNvSpPr>
          <p:nvPr>
            <p:ph type="body" idx="4294967295"/>
          </p:nvPr>
        </p:nvSpPr>
        <p:spPr>
          <a:xfrm>
            <a:off x="1254125" y="960438"/>
            <a:ext cx="7889875" cy="2768600"/>
          </a:xfrm>
          <a:prstGeom prst="rect">
            <a:avLst/>
          </a:prstGeom>
        </p:spPr>
        <p:txBody>
          <a:bodyPr>
            <a:normAutofit/>
          </a:bodyPr>
          <a:lstStyle/>
          <a:p>
            <a:r>
              <a:rPr lang="en-US" dirty="0"/>
              <a:t>Data quality refers to the condition of a set of values of qualitative or quantitative variables. </a:t>
            </a:r>
          </a:p>
          <a:p>
            <a:r>
              <a:rPr lang="en-US" dirty="0"/>
              <a:t>There are many definitions of data quality but data is generally considered high quality if it:</a:t>
            </a:r>
            <a:br>
              <a:rPr lang="en-US" dirty="0"/>
            </a:br>
            <a:br>
              <a:rPr lang="en-US" dirty="0"/>
            </a:br>
            <a:r>
              <a:rPr lang="en-US" i="1" dirty="0"/>
              <a:t>"fits for [its] intended uses in operations, decision making and planning". </a:t>
            </a:r>
            <a:br>
              <a:rPr lang="en-US" dirty="0"/>
            </a:br>
            <a:br>
              <a:rPr lang="en-US" dirty="0"/>
            </a:br>
            <a:r>
              <a:rPr lang="en-US" dirty="0"/>
              <a:t>- Wikipedia</a:t>
            </a:r>
          </a:p>
        </p:txBody>
      </p:sp>
    </p:spTree>
    <p:extLst>
      <p:ext uri="{BB962C8B-B14F-4D97-AF65-F5344CB8AC3E}">
        <p14:creationId xmlns:p14="http://schemas.microsoft.com/office/powerpoint/2010/main" val="189412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7384" y="1497874"/>
            <a:ext cx="3474719" cy="2984858"/>
          </a:xfrm>
        </p:spPr>
        <p:txBody>
          <a:bodyPr>
            <a:normAutofit/>
          </a:bodyPr>
          <a:lstStyle/>
          <a:p>
            <a:pPr marL="257175" indent="-257175"/>
            <a:r>
              <a:rPr lang="en-US" sz="1650" dirty="0"/>
              <a:t>Big compute cannot occur everywhere given resource constraints;</a:t>
            </a:r>
          </a:p>
          <a:p>
            <a:pPr marL="257175" indent="-257175"/>
            <a:r>
              <a:rPr lang="en-US" sz="1650" dirty="0"/>
              <a:t>Data quality should be applied to available information to ensure that data elements and indicators in the system can produce quality data modelling;</a:t>
            </a:r>
          </a:p>
        </p:txBody>
      </p:sp>
      <p:sp>
        <p:nvSpPr>
          <p:cNvPr id="3" name="Text Placeholder 2"/>
          <p:cNvSpPr>
            <a:spLocks noGrp="1"/>
          </p:cNvSpPr>
          <p:nvPr>
            <p:ph type="body" sz="quarter" idx="11"/>
          </p:nvPr>
        </p:nvSpPr>
        <p:spPr>
          <a:xfrm>
            <a:off x="1518556" y="0"/>
            <a:ext cx="6106887" cy="627911"/>
          </a:xfrm>
        </p:spPr>
        <p:txBody>
          <a:bodyPr>
            <a:normAutofit fontScale="85000" lnSpcReduction="20000"/>
          </a:bodyPr>
          <a:lstStyle/>
          <a:p>
            <a:pPr algn="ctr"/>
            <a:r>
              <a:rPr lang="en-US" sz="2700" b="0" dirty="0">
                <a:solidFill>
                  <a:srgbClr val="69BC9E"/>
                </a:solidFill>
              </a:rPr>
              <a:t>Data Quality Dimensions for Distributed Data Systems</a:t>
            </a:r>
          </a:p>
        </p:txBody>
      </p:sp>
      <p:sp>
        <p:nvSpPr>
          <p:cNvPr id="4" name="TextBox 3"/>
          <p:cNvSpPr txBox="1"/>
          <p:nvPr/>
        </p:nvSpPr>
        <p:spPr>
          <a:xfrm>
            <a:off x="4004658" y="1150099"/>
            <a:ext cx="4976056" cy="3993401"/>
          </a:xfrm>
          <a:prstGeom prst="rect">
            <a:avLst/>
          </a:prstGeom>
          <a:noFill/>
        </p:spPr>
        <p:txBody>
          <a:bodyPr wrap="square" rtlCol="0">
            <a:spAutoFit/>
          </a:bodyPr>
          <a:lstStyle/>
          <a:p>
            <a:pPr>
              <a:spcAft>
                <a:spcPct val="0"/>
              </a:spcAft>
            </a:pPr>
            <a:r>
              <a:rPr lang="en-US" altLang="en-US" sz="1200" b="1" dirty="0">
                <a:solidFill>
                  <a:srgbClr val="F9A23D"/>
                </a:solidFill>
                <a:latin typeface="Arial" panose="020B0604020202020204" pitchFamily="34" charset="0"/>
                <a:cs typeface="Arial" panose="020B0604020202020204" pitchFamily="34" charset="0"/>
              </a:rPr>
              <a:t>Accuracy</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they measure what they are intended to measure </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Completeness</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collected comprehensively</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Reliability</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repeated measurements using the same procedures get the same results</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Timeliness</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up-to-date &amp; available on time</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Confidentiality</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clients’ data are not disseminated</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Precision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have sufficient detail to use for decision making</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Integrity</a:t>
            </a:r>
            <a:r>
              <a:rPr lang="en-US" altLang="en-US" sz="1200" b="1" dirty="0">
                <a:latin typeface="Arial" panose="020B0604020202020204" pitchFamily="34" charset="0"/>
                <a:cs typeface="Arial" panose="020B0604020202020204" pitchFamily="34" charset="0"/>
              </a:rPr>
              <a:t> - </a:t>
            </a:r>
            <a:r>
              <a:rPr lang="en-US" altLang="en-US" sz="1200" i="1" dirty="0">
                <a:latin typeface="Arial" panose="020B0604020202020204" pitchFamily="34" charset="0"/>
                <a:cs typeface="Arial" panose="020B0604020202020204" pitchFamily="34" charset="0"/>
              </a:rPr>
              <a:t>protected from bias or manipulation</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Validity</a:t>
            </a:r>
            <a:r>
              <a:rPr lang="en-US" altLang="en-US" sz="1200" dirty="0">
                <a:solidFill>
                  <a:schemeClr val="accent1"/>
                </a:solidFill>
                <a:latin typeface="Arial" panose="020B0604020202020204" pitchFamily="34"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a:t>
            </a:r>
            <a:r>
              <a:rPr lang="en-US" altLang="en-US" sz="1200"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considered accurate—they measure what they are intended to measure </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Timeliness</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means that the data are sufficiently current and frequent to inform management’s decision making. They are received by the established deadline.</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Completeness</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Comprehensive data collection; percentage of all fields in the data collection form filled in; percentage of all expected reports received.</a:t>
            </a:r>
          </a:p>
          <a:p>
            <a:pPr>
              <a:buClr>
                <a:schemeClr val="tx1"/>
              </a:buClr>
            </a:pPr>
            <a:endParaRPr lang="en-US" altLang="en-US" sz="1050" i="1" dirty="0">
              <a:latin typeface="Calibri" panose="020F0502020204030204" pitchFamily="34" charset="0"/>
            </a:endParaRPr>
          </a:p>
          <a:p>
            <a:pPr>
              <a:buClr>
                <a:schemeClr val="tx1"/>
              </a:buClr>
            </a:pPr>
            <a:endParaRPr lang="en-US" altLang="en-US" sz="1050" i="1" dirty="0">
              <a:latin typeface="Calibri" panose="020F0502020204030204" pitchFamily="34" charset="0"/>
            </a:endParaRPr>
          </a:p>
          <a:p>
            <a:pPr>
              <a:spcAft>
                <a:spcPct val="0"/>
              </a:spcAft>
            </a:pPr>
            <a:endParaRPr lang="en-US" altLang="en-US" sz="1350" i="1" dirty="0">
              <a:latin typeface="Calibri" panose="020F0502020204030204" pitchFamily="34" charset="0"/>
            </a:endParaRPr>
          </a:p>
          <a:p>
            <a:endParaRPr lang="en-US" sz="1350" dirty="0"/>
          </a:p>
          <a:p>
            <a:endParaRPr lang="en-US" sz="1350" dirty="0"/>
          </a:p>
        </p:txBody>
      </p:sp>
      <p:sp>
        <p:nvSpPr>
          <p:cNvPr id="6" name="Rectangle 5">
            <a:extLst>
              <a:ext uri="{FF2B5EF4-FFF2-40B4-BE49-F238E27FC236}">
                <a16:creationId xmlns:a16="http://schemas.microsoft.com/office/drawing/2014/main" id="{4B71AA1C-415E-4377-AC46-1F0E692D6E8A}"/>
              </a:ext>
            </a:extLst>
          </p:cNvPr>
          <p:cNvSpPr/>
          <p:nvPr/>
        </p:nvSpPr>
        <p:spPr>
          <a:xfrm>
            <a:off x="5110236" y="874706"/>
            <a:ext cx="2287693" cy="287155"/>
          </a:xfrm>
          <a:prstGeom prst="rect">
            <a:avLst/>
          </a:prstGeom>
          <a:solidFill>
            <a:srgbClr val="009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DIMENSIONS</a:t>
            </a:r>
          </a:p>
        </p:txBody>
      </p:sp>
    </p:spTree>
    <p:extLst>
      <p:ext uri="{BB962C8B-B14F-4D97-AF65-F5344CB8AC3E}">
        <p14:creationId xmlns:p14="http://schemas.microsoft.com/office/powerpoint/2010/main" val="29799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74C7E-BE94-B745-62CD-EA2EAF139200}"/>
              </a:ext>
            </a:extLst>
          </p:cNvPr>
          <p:cNvSpPr>
            <a:spLocks noGrp="1"/>
          </p:cNvSpPr>
          <p:nvPr>
            <p:ph type="body" sz="quarter" idx="12"/>
          </p:nvPr>
        </p:nvSpPr>
        <p:spPr/>
        <p:txBody>
          <a:bodyPr/>
          <a:lstStyle/>
          <a:p>
            <a:endParaRPr lang="en-IT"/>
          </a:p>
        </p:txBody>
      </p:sp>
      <p:sp>
        <p:nvSpPr>
          <p:cNvPr id="3" name="Text Placeholder 2">
            <a:extLst>
              <a:ext uri="{FF2B5EF4-FFF2-40B4-BE49-F238E27FC236}">
                <a16:creationId xmlns:a16="http://schemas.microsoft.com/office/drawing/2014/main" id="{1E97C941-24AB-5EAD-3276-4F204F6581BB}"/>
              </a:ext>
            </a:extLst>
          </p:cNvPr>
          <p:cNvSpPr>
            <a:spLocks noGrp="1"/>
          </p:cNvSpPr>
          <p:nvPr>
            <p:ph type="body" sz="quarter" idx="11"/>
          </p:nvPr>
        </p:nvSpPr>
        <p:spPr/>
        <p:txBody>
          <a:bodyPr/>
          <a:lstStyle/>
          <a:p>
            <a:endParaRPr lang="en-IT"/>
          </a:p>
        </p:txBody>
      </p:sp>
      <p:pic>
        <p:nvPicPr>
          <p:cNvPr id="5" name="Picture 4" descr="A screenshot of a survey&#10;&#10;Description automatically generated with low confidence">
            <a:extLst>
              <a:ext uri="{FF2B5EF4-FFF2-40B4-BE49-F238E27FC236}">
                <a16:creationId xmlns:a16="http://schemas.microsoft.com/office/drawing/2014/main" id="{EC4073F6-08CC-5A56-8BA1-63F3E183A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1" y="315670"/>
            <a:ext cx="8304004" cy="4512159"/>
          </a:xfrm>
          <a:prstGeom prst="rect">
            <a:avLst/>
          </a:prstGeom>
        </p:spPr>
      </p:pic>
    </p:spTree>
    <p:extLst>
      <p:ext uri="{BB962C8B-B14F-4D97-AF65-F5344CB8AC3E}">
        <p14:creationId xmlns:p14="http://schemas.microsoft.com/office/powerpoint/2010/main" val="236878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22</a:t>
            </a:fld>
            <a:r>
              <a:rPr lang="nl-NL"/>
              <a:t>]</a:t>
            </a:r>
            <a:endParaRPr lang="nl-NL" dirty="0"/>
          </a:p>
        </p:txBody>
      </p:sp>
      <p:sp>
        <p:nvSpPr>
          <p:cNvPr id="2" name="Title 1"/>
          <p:cNvSpPr>
            <a:spLocks noGrp="1"/>
          </p:cNvSpPr>
          <p:nvPr>
            <p:ph type="title" idx="4294967295"/>
          </p:nvPr>
        </p:nvSpPr>
        <p:spPr>
          <a:xfrm>
            <a:off x="0" y="401638"/>
            <a:ext cx="7874000" cy="307975"/>
          </a:xfrm>
          <a:prstGeom prst="rect">
            <a:avLst/>
          </a:prstGeom>
        </p:spPr>
        <p:txBody>
          <a:bodyPr>
            <a:noAutofit/>
          </a:bodyPr>
          <a:lstStyle/>
          <a:p>
            <a:pPr algn="ctr"/>
            <a:r>
              <a:rPr lang="en-US" sz="2800" dirty="0">
                <a:solidFill>
                  <a:schemeClr val="accent4">
                    <a:lumMod val="75000"/>
                  </a:schemeClr>
                </a:solidFill>
              </a:rPr>
              <a:t>Data Quality Problems</a:t>
            </a:r>
          </a:p>
        </p:txBody>
      </p:sp>
      <p:sp>
        <p:nvSpPr>
          <p:cNvPr id="3" name="CuadroTexto 2">
            <a:extLst>
              <a:ext uri="{FF2B5EF4-FFF2-40B4-BE49-F238E27FC236}">
                <a16:creationId xmlns:a16="http://schemas.microsoft.com/office/drawing/2014/main" id="{09ED6853-B214-40FE-9ECB-66E42C344C77}"/>
              </a:ext>
            </a:extLst>
          </p:cNvPr>
          <p:cNvSpPr txBox="1"/>
          <p:nvPr/>
        </p:nvSpPr>
        <p:spPr>
          <a:xfrm>
            <a:off x="635299" y="1069383"/>
            <a:ext cx="2659702" cy="369332"/>
          </a:xfrm>
          <a:prstGeom prst="rect">
            <a:avLst/>
          </a:prstGeom>
          <a:noFill/>
        </p:spPr>
        <p:txBody>
          <a:bodyPr wrap="none" rtlCol="0">
            <a:spAutoFit/>
          </a:bodyPr>
          <a:lstStyle/>
          <a:p>
            <a:r>
              <a:rPr lang="en-GB" dirty="0"/>
              <a:t>Single Source Problems</a:t>
            </a:r>
          </a:p>
        </p:txBody>
      </p:sp>
      <p:sp>
        <p:nvSpPr>
          <p:cNvPr id="5" name="CuadroTexto 4">
            <a:extLst>
              <a:ext uri="{FF2B5EF4-FFF2-40B4-BE49-F238E27FC236}">
                <a16:creationId xmlns:a16="http://schemas.microsoft.com/office/drawing/2014/main" id="{D05084B1-EFDB-42BA-87E9-69243575D24C}"/>
              </a:ext>
            </a:extLst>
          </p:cNvPr>
          <p:cNvSpPr txBox="1"/>
          <p:nvPr/>
        </p:nvSpPr>
        <p:spPr>
          <a:xfrm>
            <a:off x="5661916" y="1069383"/>
            <a:ext cx="2582758" cy="369332"/>
          </a:xfrm>
          <a:prstGeom prst="rect">
            <a:avLst/>
          </a:prstGeom>
          <a:noFill/>
        </p:spPr>
        <p:txBody>
          <a:bodyPr wrap="none" rtlCol="0">
            <a:spAutoFit/>
          </a:bodyPr>
          <a:lstStyle/>
          <a:p>
            <a:r>
              <a:rPr lang="en-GB" dirty="0"/>
              <a:t>Multi-Source Problems</a:t>
            </a:r>
          </a:p>
        </p:txBody>
      </p:sp>
      <p:sp>
        <p:nvSpPr>
          <p:cNvPr id="6" name="CuadroTexto 5">
            <a:extLst>
              <a:ext uri="{FF2B5EF4-FFF2-40B4-BE49-F238E27FC236}">
                <a16:creationId xmlns:a16="http://schemas.microsoft.com/office/drawing/2014/main" id="{9BF1AA34-4259-4E2A-A9EE-B2EBD0E2C67C}"/>
              </a:ext>
            </a:extLst>
          </p:cNvPr>
          <p:cNvSpPr txBox="1"/>
          <p:nvPr/>
        </p:nvSpPr>
        <p:spPr>
          <a:xfrm>
            <a:off x="322751" y="1692104"/>
            <a:ext cx="2032710" cy="1938992"/>
          </a:xfrm>
          <a:prstGeom prst="rect">
            <a:avLst/>
          </a:prstGeom>
          <a:noFill/>
        </p:spPr>
        <p:txBody>
          <a:bodyPr wrap="square" rtlCol="0">
            <a:spAutoFit/>
          </a:bodyPr>
          <a:lstStyle/>
          <a:p>
            <a:r>
              <a:rPr lang="en-GB" dirty="0"/>
              <a:t>Schema Level</a:t>
            </a:r>
          </a:p>
          <a:p>
            <a:r>
              <a:rPr lang="en-GB" sz="1400" i="1" dirty="0"/>
              <a:t>(lack of integrity constraints, </a:t>
            </a:r>
          </a:p>
          <a:p>
            <a:r>
              <a:rPr lang="en-GB" sz="1400" i="1" dirty="0"/>
              <a:t>poor schema design)</a:t>
            </a:r>
          </a:p>
          <a:p>
            <a:endParaRPr lang="es-ES" sz="1400" dirty="0"/>
          </a:p>
          <a:p>
            <a:pPr marL="285750" indent="-285750">
              <a:buFont typeface="Arial" panose="020B0604020202020204" pitchFamily="34" charset="0"/>
              <a:buChar char="•"/>
            </a:pPr>
            <a:r>
              <a:rPr lang="en-US" sz="1400" dirty="0"/>
              <a:t>Uniqueness</a:t>
            </a:r>
          </a:p>
          <a:p>
            <a:pPr marL="285750" indent="-285750">
              <a:buFont typeface="Arial" panose="020B0604020202020204" pitchFamily="34" charset="0"/>
              <a:buChar char="•"/>
            </a:pPr>
            <a:r>
              <a:rPr lang="en-US" sz="1400" dirty="0"/>
              <a:t>Referential Integrity</a:t>
            </a:r>
          </a:p>
          <a:p>
            <a:pPr marL="285750" indent="-285750">
              <a:buFont typeface="Arial" panose="020B0604020202020204" pitchFamily="34" charset="0"/>
              <a:buChar char="•"/>
            </a:pPr>
            <a:endParaRPr lang="en-US" dirty="0"/>
          </a:p>
        </p:txBody>
      </p:sp>
      <p:sp>
        <p:nvSpPr>
          <p:cNvPr id="7" name="CuadroTexto 6">
            <a:extLst>
              <a:ext uri="{FF2B5EF4-FFF2-40B4-BE49-F238E27FC236}">
                <a16:creationId xmlns:a16="http://schemas.microsoft.com/office/drawing/2014/main" id="{10BB76D7-BC34-48B3-B411-86EB41CC8FC0}"/>
              </a:ext>
            </a:extLst>
          </p:cNvPr>
          <p:cNvSpPr txBox="1"/>
          <p:nvPr/>
        </p:nvSpPr>
        <p:spPr>
          <a:xfrm>
            <a:off x="2355460" y="1689189"/>
            <a:ext cx="2334293" cy="1446550"/>
          </a:xfrm>
          <a:prstGeom prst="rect">
            <a:avLst/>
          </a:prstGeom>
          <a:noFill/>
        </p:spPr>
        <p:txBody>
          <a:bodyPr wrap="none" rtlCol="0">
            <a:spAutoFit/>
          </a:bodyPr>
          <a:lstStyle/>
          <a:p>
            <a:r>
              <a:rPr lang="en-GB" dirty="0"/>
              <a:t>Instance Level</a:t>
            </a:r>
          </a:p>
          <a:p>
            <a:r>
              <a:rPr lang="en-GB" sz="1400" i="1" dirty="0"/>
              <a:t>(Data entry errors)</a:t>
            </a:r>
          </a:p>
          <a:p>
            <a:endParaRPr lang="en-US" sz="1400" dirty="0"/>
          </a:p>
          <a:p>
            <a:pPr marL="285750" indent="-285750">
              <a:buFont typeface="Arial" panose="020B0604020202020204" pitchFamily="34" charset="0"/>
              <a:buChar char="•"/>
            </a:pPr>
            <a:r>
              <a:rPr lang="en-US" sz="1400" dirty="0"/>
              <a:t>Misspellings</a:t>
            </a:r>
          </a:p>
          <a:p>
            <a:pPr marL="285750" indent="-285750">
              <a:buFont typeface="Arial" panose="020B0604020202020204" pitchFamily="34" charset="0"/>
              <a:buChar char="•"/>
            </a:pPr>
            <a:r>
              <a:rPr lang="en-US" sz="1400" dirty="0"/>
              <a:t>Redundancy/duplicates</a:t>
            </a:r>
          </a:p>
          <a:p>
            <a:pPr marL="285750" indent="-285750">
              <a:buFont typeface="Arial" panose="020B0604020202020204" pitchFamily="34" charset="0"/>
              <a:buChar char="•"/>
            </a:pPr>
            <a:r>
              <a:rPr lang="en-US" sz="1400" dirty="0"/>
              <a:t>Contradictory values</a:t>
            </a:r>
            <a:endParaRPr lang="es-ES" sz="1400" dirty="0"/>
          </a:p>
        </p:txBody>
      </p:sp>
      <p:sp>
        <p:nvSpPr>
          <p:cNvPr id="8" name="CuadroTexto 7">
            <a:extLst>
              <a:ext uri="{FF2B5EF4-FFF2-40B4-BE49-F238E27FC236}">
                <a16:creationId xmlns:a16="http://schemas.microsoft.com/office/drawing/2014/main" id="{B89513AD-6054-48FF-8192-1B40471FA1B7}"/>
              </a:ext>
            </a:extLst>
          </p:cNvPr>
          <p:cNvSpPr txBox="1"/>
          <p:nvPr/>
        </p:nvSpPr>
        <p:spPr>
          <a:xfrm>
            <a:off x="4776998" y="1602254"/>
            <a:ext cx="2032710" cy="1938992"/>
          </a:xfrm>
          <a:prstGeom prst="rect">
            <a:avLst/>
          </a:prstGeom>
          <a:noFill/>
        </p:spPr>
        <p:txBody>
          <a:bodyPr wrap="square" rtlCol="0">
            <a:spAutoFit/>
          </a:bodyPr>
          <a:lstStyle/>
          <a:p>
            <a:r>
              <a:rPr lang="en-GB" dirty="0"/>
              <a:t>Schema Level</a:t>
            </a:r>
          </a:p>
          <a:p>
            <a:r>
              <a:rPr lang="en-GB" sz="1400" dirty="0"/>
              <a:t>(heterogeneous data models and schema designs)</a:t>
            </a:r>
          </a:p>
          <a:p>
            <a:endParaRPr lang="es-ES" sz="1400" dirty="0"/>
          </a:p>
          <a:p>
            <a:pPr marL="285750" indent="-285750">
              <a:buFont typeface="Arial" panose="020B0604020202020204" pitchFamily="34" charset="0"/>
              <a:buChar char="•"/>
            </a:pPr>
            <a:r>
              <a:rPr lang="en-US" sz="1400" dirty="0"/>
              <a:t>Naming Conflicts</a:t>
            </a:r>
          </a:p>
          <a:p>
            <a:pPr marL="285750" indent="-285750">
              <a:buFont typeface="Arial" panose="020B0604020202020204" pitchFamily="34" charset="0"/>
              <a:buChar char="•"/>
            </a:pPr>
            <a:r>
              <a:rPr lang="en-US" sz="1400" dirty="0"/>
              <a:t>Structural Conflicts</a:t>
            </a:r>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BD5F81D8-2BAD-40ED-A9CB-52273FF3AB21}"/>
              </a:ext>
            </a:extLst>
          </p:cNvPr>
          <p:cNvSpPr txBox="1"/>
          <p:nvPr/>
        </p:nvSpPr>
        <p:spPr>
          <a:xfrm>
            <a:off x="6809707" y="1599339"/>
            <a:ext cx="2422458" cy="1446550"/>
          </a:xfrm>
          <a:prstGeom prst="rect">
            <a:avLst/>
          </a:prstGeom>
          <a:noFill/>
        </p:spPr>
        <p:txBody>
          <a:bodyPr wrap="none" rtlCol="0">
            <a:spAutoFit/>
          </a:bodyPr>
          <a:lstStyle/>
          <a:p>
            <a:r>
              <a:rPr lang="en-GB" dirty="0"/>
              <a:t>Instance Level</a:t>
            </a:r>
          </a:p>
          <a:p>
            <a:r>
              <a:rPr lang="en-GB" sz="1400" i="1" dirty="0"/>
              <a:t>(overlapping, inconsistent,</a:t>
            </a:r>
            <a:br>
              <a:rPr lang="en-GB" sz="1400" i="1" dirty="0"/>
            </a:br>
            <a:r>
              <a:rPr lang="en-GB" sz="1400" i="1" dirty="0"/>
              <a:t>contradicting data)</a:t>
            </a:r>
          </a:p>
          <a:p>
            <a:endParaRPr lang="en-US" sz="1400" dirty="0"/>
          </a:p>
          <a:p>
            <a:pPr marL="285750" indent="-285750">
              <a:buFont typeface="Arial" panose="020B0604020202020204" pitchFamily="34" charset="0"/>
              <a:buChar char="•"/>
            </a:pPr>
            <a:r>
              <a:rPr lang="en-US" sz="1400" dirty="0"/>
              <a:t>Inconsistent aggregating</a:t>
            </a:r>
          </a:p>
          <a:p>
            <a:pPr marL="285750" indent="-285750">
              <a:buFont typeface="Arial" panose="020B0604020202020204" pitchFamily="34" charset="0"/>
              <a:buChar char="•"/>
            </a:pPr>
            <a:r>
              <a:rPr lang="en-GB" sz="1400" dirty="0"/>
              <a:t>Inconsistent</a:t>
            </a:r>
            <a:r>
              <a:rPr lang="en-US" sz="1400" dirty="0"/>
              <a:t> timing</a:t>
            </a:r>
            <a:endParaRPr lang="es-ES" sz="1400" dirty="0"/>
          </a:p>
        </p:txBody>
      </p:sp>
      <p:cxnSp>
        <p:nvCxnSpPr>
          <p:cNvPr id="11" name="Conector recto 10">
            <a:extLst>
              <a:ext uri="{FF2B5EF4-FFF2-40B4-BE49-F238E27FC236}">
                <a16:creationId xmlns:a16="http://schemas.microsoft.com/office/drawing/2014/main" id="{658970E0-F278-4AD0-99DE-B0D65D5C0F7E}"/>
              </a:ext>
            </a:extLst>
          </p:cNvPr>
          <p:cNvCxnSpPr>
            <a:cxnSpLocks/>
          </p:cNvCxnSpPr>
          <p:nvPr/>
        </p:nvCxnSpPr>
        <p:spPr>
          <a:xfrm>
            <a:off x="4633993" y="991892"/>
            <a:ext cx="0" cy="32856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8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23</a:t>
            </a:fld>
            <a:r>
              <a:rPr lang="nl-NL"/>
              <a:t>]</a:t>
            </a:r>
            <a:endParaRPr lang="nl-NL" dirty="0"/>
          </a:p>
        </p:txBody>
      </p:sp>
      <p:sp>
        <p:nvSpPr>
          <p:cNvPr id="2" name="Title 1"/>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Single Source Problems</a:t>
            </a:r>
          </a:p>
        </p:txBody>
      </p:sp>
      <p:pic>
        <p:nvPicPr>
          <p:cNvPr id="4" name="Picture 3"/>
          <p:cNvPicPr>
            <a:picLocks noChangeAspect="1"/>
          </p:cNvPicPr>
          <p:nvPr/>
        </p:nvPicPr>
        <p:blipFill>
          <a:blip r:embed="rId2"/>
          <a:stretch>
            <a:fillRect/>
          </a:stretch>
        </p:blipFill>
        <p:spPr>
          <a:xfrm>
            <a:off x="145399" y="1415348"/>
            <a:ext cx="8963151" cy="1743324"/>
          </a:xfrm>
          <a:prstGeom prst="rect">
            <a:avLst/>
          </a:prstGeom>
        </p:spPr>
      </p:pic>
      <p:sp>
        <p:nvSpPr>
          <p:cNvPr id="6" name="TextBox 5"/>
          <p:cNvSpPr txBox="1"/>
          <p:nvPr/>
        </p:nvSpPr>
        <p:spPr>
          <a:xfrm>
            <a:off x="3659656" y="3158672"/>
            <a:ext cx="1411220" cy="369332"/>
          </a:xfrm>
          <a:prstGeom prst="rect">
            <a:avLst/>
          </a:prstGeom>
          <a:noFill/>
        </p:spPr>
        <p:txBody>
          <a:bodyPr wrap="none" rtlCol="0">
            <a:spAutoFit/>
          </a:bodyPr>
          <a:lstStyle/>
          <a:p>
            <a:r>
              <a:rPr lang="en-US" dirty="0"/>
              <a:t>Schema level</a:t>
            </a:r>
          </a:p>
        </p:txBody>
      </p:sp>
    </p:spTree>
    <p:extLst>
      <p:ext uri="{BB962C8B-B14F-4D97-AF65-F5344CB8AC3E}">
        <p14:creationId xmlns:p14="http://schemas.microsoft.com/office/powerpoint/2010/main" val="2794221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4F28C-0867-4B6B-BDB9-E6B84BA630EA}"/>
              </a:ext>
            </a:extLst>
          </p:cNvPr>
          <p:cNvPicPr>
            <a:picLocks noChangeAspect="1"/>
          </p:cNvPicPr>
          <p:nvPr/>
        </p:nvPicPr>
        <p:blipFill>
          <a:blip r:embed="rId2"/>
          <a:stretch>
            <a:fillRect/>
          </a:stretch>
        </p:blipFill>
        <p:spPr>
          <a:xfrm>
            <a:off x="498069" y="614180"/>
            <a:ext cx="8338187" cy="3436245"/>
          </a:xfrm>
          <a:prstGeom prst="rect">
            <a:avLst/>
          </a:prstGeom>
        </p:spPr>
      </p:pic>
      <p:sp>
        <p:nvSpPr>
          <p:cNvPr id="7" name="TextBox 6">
            <a:extLst>
              <a:ext uri="{FF2B5EF4-FFF2-40B4-BE49-F238E27FC236}">
                <a16:creationId xmlns:a16="http://schemas.microsoft.com/office/drawing/2014/main" id="{3CECC60D-EAAC-4A46-A7C6-A1551F5C2B2F}"/>
              </a:ext>
            </a:extLst>
          </p:cNvPr>
          <p:cNvSpPr txBox="1"/>
          <p:nvPr/>
        </p:nvSpPr>
        <p:spPr>
          <a:xfrm>
            <a:off x="3790960" y="3949332"/>
            <a:ext cx="1752403" cy="400110"/>
          </a:xfrm>
          <a:prstGeom prst="rect">
            <a:avLst/>
          </a:prstGeom>
          <a:noFill/>
        </p:spPr>
        <p:txBody>
          <a:bodyPr wrap="none" rtlCol="0">
            <a:spAutoFit/>
          </a:bodyPr>
          <a:lstStyle/>
          <a:p>
            <a:r>
              <a:rPr lang="en-US" sz="2000" dirty="0"/>
              <a:t>Instance level</a:t>
            </a:r>
          </a:p>
        </p:txBody>
      </p:sp>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24</a:t>
            </a:fld>
            <a:r>
              <a:rPr lang="nl-NL"/>
              <a:t>]</a:t>
            </a:r>
            <a:endParaRPr lang="nl-NL" dirty="0"/>
          </a:p>
        </p:txBody>
      </p:sp>
      <p:sp>
        <p:nvSpPr>
          <p:cNvPr id="8" name="Title 1">
            <a:extLst>
              <a:ext uri="{FF2B5EF4-FFF2-40B4-BE49-F238E27FC236}">
                <a16:creationId xmlns:a16="http://schemas.microsoft.com/office/drawing/2014/main" id="{62B59219-32BF-9146-BB41-C508F0594C8C}"/>
              </a:ext>
            </a:extLst>
          </p:cNvPr>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Single Source Problems</a:t>
            </a:r>
          </a:p>
        </p:txBody>
      </p:sp>
    </p:spTree>
    <p:extLst>
      <p:ext uri="{BB962C8B-B14F-4D97-AF65-F5344CB8AC3E}">
        <p14:creationId xmlns:p14="http://schemas.microsoft.com/office/powerpoint/2010/main" val="46125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799" y="656175"/>
            <a:ext cx="8460060" cy="3486470"/>
          </a:xfrm>
          <a:prstGeom prst="rect">
            <a:avLst/>
          </a:prstGeom>
        </p:spPr>
      </p:pic>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25</a:t>
            </a:fld>
            <a:r>
              <a:rPr lang="nl-NL"/>
              <a:t>]</a:t>
            </a:r>
            <a:endParaRPr lang="nl-NL" dirty="0"/>
          </a:p>
        </p:txBody>
      </p:sp>
      <p:sp>
        <p:nvSpPr>
          <p:cNvPr id="6" name="Title 1">
            <a:extLst>
              <a:ext uri="{FF2B5EF4-FFF2-40B4-BE49-F238E27FC236}">
                <a16:creationId xmlns:a16="http://schemas.microsoft.com/office/drawing/2014/main" id="{2987B949-BB53-A54F-995D-2BB923658C54}"/>
              </a:ext>
            </a:extLst>
          </p:cNvPr>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Multi-Source Problems</a:t>
            </a:r>
          </a:p>
        </p:txBody>
      </p:sp>
    </p:spTree>
    <p:extLst>
      <p:ext uri="{BB962C8B-B14F-4D97-AF65-F5344CB8AC3E}">
        <p14:creationId xmlns:p14="http://schemas.microsoft.com/office/powerpoint/2010/main" val="4185997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26</a:t>
            </a:fld>
            <a:r>
              <a:rPr lang="nl-NL"/>
              <a:t>]</a:t>
            </a:r>
            <a:endParaRPr lang="nl-NL" dirty="0"/>
          </a:p>
        </p:txBody>
      </p:sp>
      <p:sp>
        <p:nvSpPr>
          <p:cNvPr id="2" name="Title 1"/>
          <p:cNvSpPr>
            <a:spLocks noGrp="1"/>
          </p:cNvSpPr>
          <p:nvPr>
            <p:ph type="title" idx="4294967295"/>
          </p:nvPr>
        </p:nvSpPr>
        <p:spPr>
          <a:xfrm>
            <a:off x="1296988" y="141288"/>
            <a:ext cx="7847012" cy="350837"/>
          </a:xfrm>
          <a:prstGeom prst="rect">
            <a:avLst/>
          </a:prstGeom>
        </p:spPr>
        <p:txBody>
          <a:bodyPr>
            <a:noAutofit/>
          </a:bodyPr>
          <a:lstStyle/>
          <a:p>
            <a:r>
              <a:rPr lang="en-GB" sz="2800" dirty="0">
                <a:solidFill>
                  <a:schemeClr val="accent4">
                    <a:lumMod val="75000"/>
                  </a:schemeClr>
                </a:solidFill>
              </a:rPr>
              <a:t>A Data Quality Methodology</a:t>
            </a:r>
          </a:p>
        </p:txBody>
      </p:sp>
      <p:pic>
        <p:nvPicPr>
          <p:cNvPr id="27650" name="Picture 2" descr="http://download.101com.com/pub/tdwi/Images/bitw01280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03" y="572283"/>
            <a:ext cx="6598702" cy="32523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6123" y="4065310"/>
            <a:ext cx="7947660" cy="261610"/>
          </a:xfrm>
          <a:prstGeom prst="rect">
            <a:avLst/>
          </a:prstGeom>
        </p:spPr>
        <p:txBody>
          <a:bodyPr wrap="square">
            <a:spAutoFit/>
          </a:bodyPr>
          <a:lstStyle/>
          <a:p>
            <a:r>
              <a:rPr lang="en-GB" sz="1050" dirty="0">
                <a:solidFill>
                  <a:srgbClr val="000099"/>
                </a:solidFill>
              </a:rPr>
              <a:t>Source: https://tdwi.org/Articles/2009/01/28/Data-Quality-Management-Getting-More-from-Your-BI-Investment.aspx?Page=5</a:t>
            </a:r>
          </a:p>
        </p:txBody>
      </p:sp>
    </p:spTree>
    <p:extLst>
      <p:ext uri="{BB962C8B-B14F-4D97-AF65-F5344CB8AC3E}">
        <p14:creationId xmlns:p14="http://schemas.microsoft.com/office/powerpoint/2010/main" val="266809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a:extLst>
              <a:ext uri="{FF2B5EF4-FFF2-40B4-BE49-F238E27FC236}">
                <a16:creationId xmlns:a16="http://schemas.microsoft.com/office/drawing/2014/main" id="{5C8A5625-4D68-BEA7-D2DC-98B1419D7073}"/>
              </a:ext>
            </a:extLst>
          </p:cNvPr>
          <p:cNvSpPr txBox="1">
            <a:spLocks noChangeArrowheads="1"/>
          </p:cNvSpPr>
          <p:nvPr/>
        </p:nvSpPr>
        <p:spPr bwMode="auto">
          <a:xfrm>
            <a:off x="138572" y="1815986"/>
            <a:ext cx="1828385" cy="1068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315" b="1" dirty="0">
                <a:solidFill>
                  <a:srgbClr val="000080"/>
                </a:solidFill>
                <a:latin typeface="Arial" panose="020B0604020202020204" pitchFamily="34" charset="0"/>
              </a:rPr>
              <a:t>Data Quality Assessment Steps</a:t>
            </a:r>
          </a:p>
        </p:txBody>
      </p:sp>
      <p:sp>
        <p:nvSpPr>
          <p:cNvPr id="23556" name="AutoShape 4">
            <a:extLst>
              <a:ext uri="{FF2B5EF4-FFF2-40B4-BE49-F238E27FC236}">
                <a16:creationId xmlns:a16="http://schemas.microsoft.com/office/drawing/2014/main" id="{302F4930-BAF0-3E59-F32E-CDD9C0C2AB76}"/>
              </a:ext>
            </a:extLst>
          </p:cNvPr>
          <p:cNvSpPr>
            <a:spLocks noChangeArrowheads="1"/>
          </p:cNvSpPr>
          <p:nvPr/>
        </p:nvSpPr>
        <p:spPr bwMode="auto">
          <a:xfrm>
            <a:off x="5931401" y="2350363"/>
            <a:ext cx="1557331" cy="925158"/>
          </a:xfrm>
          <a:prstGeom prst="diamond">
            <a:avLst/>
          </a:prstGeom>
          <a:solidFill>
            <a:srgbClr val="AED994"/>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dirty="0">
                <a:solidFill>
                  <a:srgbClr val="000080"/>
                </a:solidFill>
                <a:latin typeface="Arial" panose="020B0604020202020204" pitchFamily="34" charset="0"/>
              </a:rPr>
              <a:t>Do the </a:t>
            </a:r>
            <a:r>
              <a:rPr lang="en-US" altLang="en-IT" sz="1050" dirty="0">
                <a:solidFill>
                  <a:srgbClr val="000080"/>
                </a:solidFill>
                <a:latin typeface="Arial" panose="020B0604020202020204" pitchFamily="34" charset="0"/>
              </a:rPr>
              <a:t>assumptions</a:t>
            </a:r>
            <a:r>
              <a:rPr lang="en-US" altLang="en-IT" sz="1125" dirty="0">
                <a:solidFill>
                  <a:srgbClr val="000080"/>
                </a:solidFill>
                <a:latin typeface="Arial" panose="020B0604020202020204" pitchFamily="34" charset="0"/>
              </a:rPr>
              <a:t> hold?</a:t>
            </a:r>
          </a:p>
        </p:txBody>
      </p:sp>
      <p:sp>
        <p:nvSpPr>
          <p:cNvPr id="23557" name="Line 5">
            <a:extLst>
              <a:ext uri="{FF2B5EF4-FFF2-40B4-BE49-F238E27FC236}">
                <a16:creationId xmlns:a16="http://schemas.microsoft.com/office/drawing/2014/main" id="{B7225E55-6EB9-55C1-CB2A-4357259EABFE}"/>
              </a:ext>
            </a:extLst>
          </p:cNvPr>
          <p:cNvSpPr>
            <a:spLocks noChangeShapeType="1"/>
          </p:cNvSpPr>
          <p:nvPr/>
        </p:nvSpPr>
        <p:spPr bwMode="auto">
          <a:xfrm>
            <a:off x="5432593" y="2804016"/>
            <a:ext cx="497758" cy="0"/>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58" name="Text Box 6">
            <a:extLst>
              <a:ext uri="{FF2B5EF4-FFF2-40B4-BE49-F238E27FC236}">
                <a16:creationId xmlns:a16="http://schemas.microsoft.com/office/drawing/2014/main" id="{6FB393EE-5876-535E-85A6-95DA13843A6E}"/>
              </a:ext>
            </a:extLst>
          </p:cNvPr>
          <p:cNvSpPr txBox="1">
            <a:spLocks noChangeArrowheads="1"/>
          </p:cNvSpPr>
          <p:nvPr/>
        </p:nvSpPr>
        <p:spPr bwMode="auto">
          <a:xfrm>
            <a:off x="7372169" y="2377910"/>
            <a:ext cx="335028" cy="315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051">
                <a:solidFill>
                  <a:srgbClr val="000080"/>
                </a:solidFill>
                <a:latin typeface="Arial" panose="020B0604020202020204" pitchFamily="34" charset="0"/>
              </a:rPr>
              <a:t>No</a:t>
            </a:r>
          </a:p>
        </p:txBody>
      </p:sp>
      <p:sp>
        <p:nvSpPr>
          <p:cNvPr id="23559" name="Text Box 7">
            <a:extLst>
              <a:ext uri="{FF2B5EF4-FFF2-40B4-BE49-F238E27FC236}">
                <a16:creationId xmlns:a16="http://schemas.microsoft.com/office/drawing/2014/main" id="{B7D74C5D-B88E-D7D3-F976-0C01C1979343}"/>
              </a:ext>
            </a:extLst>
          </p:cNvPr>
          <p:cNvSpPr txBox="1">
            <a:spLocks noChangeArrowheads="1"/>
          </p:cNvSpPr>
          <p:nvPr/>
        </p:nvSpPr>
        <p:spPr bwMode="auto">
          <a:xfrm>
            <a:off x="6774649" y="3452185"/>
            <a:ext cx="427874" cy="315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051">
                <a:solidFill>
                  <a:srgbClr val="000080"/>
                </a:solidFill>
                <a:latin typeface="Arial" panose="020B0604020202020204" pitchFamily="34" charset="0"/>
              </a:rPr>
              <a:t>Yes</a:t>
            </a:r>
          </a:p>
        </p:txBody>
      </p:sp>
      <p:sp>
        <p:nvSpPr>
          <p:cNvPr id="23560" name="Rectangle 8">
            <a:extLst>
              <a:ext uri="{FF2B5EF4-FFF2-40B4-BE49-F238E27FC236}">
                <a16:creationId xmlns:a16="http://schemas.microsoft.com/office/drawing/2014/main" id="{AF982591-D992-032E-41A7-40DD60F63A70}"/>
              </a:ext>
            </a:extLst>
          </p:cNvPr>
          <p:cNvSpPr>
            <a:spLocks noChangeArrowheads="1"/>
          </p:cNvSpPr>
          <p:nvPr/>
        </p:nvSpPr>
        <p:spPr bwMode="auto">
          <a:xfrm>
            <a:off x="2294826" y="2578240"/>
            <a:ext cx="3152468" cy="49670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4: Verify the assumptions of the method</a:t>
            </a:r>
          </a:p>
        </p:txBody>
      </p:sp>
      <p:sp>
        <p:nvSpPr>
          <p:cNvPr id="23561" name="Rectangle 9">
            <a:extLst>
              <a:ext uri="{FF2B5EF4-FFF2-40B4-BE49-F238E27FC236}">
                <a16:creationId xmlns:a16="http://schemas.microsoft.com/office/drawing/2014/main" id="{0D88D203-94C2-134A-A534-FCFFF2DA709A}"/>
              </a:ext>
            </a:extLst>
          </p:cNvPr>
          <p:cNvSpPr>
            <a:spLocks noChangeArrowheads="1"/>
          </p:cNvSpPr>
          <p:nvPr/>
        </p:nvSpPr>
        <p:spPr bwMode="auto">
          <a:xfrm>
            <a:off x="2294826" y="3407837"/>
            <a:ext cx="3177671" cy="49460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5: Draw conclusions</a:t>
            </a:r>
          </a:p>
        </p:txBody>
      </p:sp>
      <p:sp>
        <p:nvSpPr>
          <p:cNvPr id="23562" name="Line 10">
            <a:extLst>
              <a:ext uri="{FF2B5EF4-FFF2-40B4-BE49-F238E27FC236}">
                <a16:creationId xmlns:a16="http://schemas.microsoft.com/office/drawing/2014/main" id="{488B5F95-163E-6961-2C46-4A727ABD3BF7}"/>
              </a:ext>
            </a:extLst>
          </p:cNvPr>
          <p:cNvSpPr>
            <a:spLocks noChangeShapeType="1"/>
          </p:cNvSpPr>
          <p:nvPr/>
        </p:nvSpPr>
        <p:spPr bwMode="auto">
          <a:xfrm>
            <a:off x="3838506" y="1599525"/>
            <a:ext cx="0" cy="240478"/>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3" name="Line 11">
            <a:extLst>
              <a:ext uri="{FF2B5EF4-FFF2-40B4-BE49-F238E27FC236}">
                <a16:creationId xmlns:a16="http://schemas.microsoft.com/office/drawing/2014/main" id="{006B5AFB-48B9-BCDB-137E-1C439E6D26A0}"/>
              </a:ext>
            </a:extLst>
          </p:cNvPr>
          <p:cNvSpPr>
            <a:spLocks noChangeShapeType="1"/>
          </p:cNvSpPr>
          <p:nvPr/>
        </p:nvSpPr>
        <p:spPr bwMode="auto">
          <a:xfrm>
            <a:off x="3838506" y="888593"/>
            <a:ext cx="0" cy="277232"/>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4" name="Rectangle 12">
            <a:extLst>
              <a:ext uri="{FF2B5EF4-FFF2-40B4-BE49-F238E27FC236}">
                <a16:creationId xmlns:a16="http://schemas.microsoft.com/office/drawing/2014/main" id="{76633AAC-4FD6-DB4A-FFD0-A6C0DFDF2CBF}"/>
              </a:ext>
            </a:extLst>
          </p:cNvPr>
          <p:cNvSpPr>
            <a:spLocks noChangeArrowheads="1"/>
          </p:cNvSpPr>
          <p:nvPr/>
        </p:nvSpPr>
        <p:spPr bwMode="auto">
          <a:xfrm>
            <a:off x="2271724" y="1805350"/>
            <a:ext cx="3167169" cy="49775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3: Select the statistical method</a:t>
            </a:r>
          </a:p>
        </p:txBody>
      </p:sp>
      <p:sp>
        <p:nvSpPr>
          <p:cNvPr id="23565" name="Rectangle 13">
            <a:extLst>
              <a:ext uri="{FF2B5EF4-FFF2-40B4-BE49-F238E27FC236}">
                <a16:creationId xmlns:a16="http://schemas.microsoft.com/office/drawing/2014/main" id="{945E9CB4-2124-1AA3-6020-BE145CF2B32C}"/>
              </a:ext>
            </a:extLst>
          </p:cNvPr>
          <p:cNvSpPr>
            <a:spLocks noChangeArrowheads="1"/>
          </p:cNvSpPr>
          <p:nvPr/>
        </p:nvSpPr>
        <p:spPr bwMode="auto">
          <a:xfrm>
            <a:off x="2266473" y="1264537"/>
            <a:ext cx="3166119" cy="262531"/>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2: Learn more about the data</a:t>
            </a:r>
          </a:p>
        </p:txBody>
      </p:sp>
      <p:sp>
        <p:nvSpPr>
          <p:cNvPr id="23566" name="Line 14">
            <a:extLst>
              <a:ext uri="{FF2B5EF4-FFF2-40B4-BE49-F238E27FC236}">
                <a16:creationId xmlns:a16="http://schemas.microsoft.com/office/drawing/2014/main" id="{DDDF60BB-B731-915D-8283-BE74A65C4CF9}"/>
              </a:ext>
            </a:extLst>
          </p:cNvPr>
          <p:cNvSpPr>
            <a:spLocks noChangeShapeType="1"/>
          </p:cNvSpPr>
          <p:nvPr/>
        </p:nvSpPr>
        <p:spPr bwMode="auto">
          <a:xfrm>
            <a:off x="3838506" y="2242201"/>
            <a:ext cx="0" cy="317137"/>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7" name="Rectangle 15">
            <a:extLst>
              <a:ext uri="{FF2B5EF4-FFF2-40B4-BE49-F238E27FC236}">
                <a16:creationId xmlns:a16="http://schemas.microsoft.com/office/drawing/2014/main" id="{B1D6B031-AB3A-4CA5-C5FC-F2BD7951ACDC}"/>
              </a:ext>
            </a:extLst>
          </p:cNvPr>
          <p:cNvSpPr>
            <a:spLocks noChangeArrowheads="1"/>
          </p:cNvSpPr>
          <p:nvPr/>
        </p:nvSpPr>
        <p:spPr bwMode="auto">
          <a:xfrm>
            <a:off x="2221318" y="439140"/>
            <a:ext cx="3206024" cy="456803"/>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1: Review Decision Problem</a:t>
            </a:r>
          </a:p>
        </p:txBody>
      </p:sp>
      <p:sp>
        <p:nvSpPr>
          <p:cNvPr id="23568" name="Text Box 16">
            <a:extLst>
              <a:ext uri="{FF2B5EF4-FFF2-40B4-BE49-F238E27FC236}">
                <a16:creationId xmlns:a16="http://schemas.microsoft.com/office/drawing/2014/main" id="{938C9A9B-9DD8-2F04-D7E5-DFEB1D12B91C}"/>
              </a:ext>
            </a:extLst>
          </p:cNvPr>
          <p:cNvSpPr txBox="1">
            <a:spLocks noChangeArrowheads="1"/>
          </p:cNvSpPr>
          <p:nvPr/>
        </p:nvSpPr>
        <p:spPr bwMode="auto">
          <a:xfrm>
            <a:off x="5716125" y="305775"/>
            <a:ext cx="2042489" cy="394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91" i="1">
                <a:solidFill>
                  <a:srgbClr val="000000"/>
                </a:solidFill>
                <a:latin typeface="Arial" panose="020B0604020202020204" pitchFamily="34" charset="0"/>
              </a:rPr>
              <a:t>Revise the scope </a:t>
            </a:r>
          </a:p>
          <a:p>
            <a:pPr algn="ctr">
              <a:spcAft>
                <a:spcPct val="15000"/>
              </a:spcAft>
            </a:pPr>
            <a:r>
              <a:rPr lang="en-US" altLang="en-IT" sz="1191" i="1">
                <a:solidFill>
                  <a:srgbClr val="000000"/>
                </a:solidFill>
                <a:latin typeface="Arial" panose="020B0604020202020204" pitchFamily="34" charset="0"/>
              </a:rPr>
              <a:t>of the problem</a:t>
            </a:r>
          </a:p>
        </p:txBody>
      </p:sp>
      <p:sp>
        <p:nvSpPr>
          <p:cNvPr id="23569" name="Text Box 17">
            <a:extLst>
              <a:ext uri="{FF2B5EF4-FFF2-40B4-BE49-F238E27FC236}">
                <a16:creationId xmlns:a16="http://schemas.microsoft.com/office/drawing/2014/main" id="{87A6CE67-0B1D-1618-9828-C2DE947CA140}"/>
              </a:ext>
            </a:extLst>
          </p:cNvPr>
          <p:cNvSpPr txBox="1">
            <a:spLocks noChangeArrowheads="1"/>
          </p:cNvSpPr>
          <p:nvPr/>
        </p:nvSpPr>
        <p:spPr bwMode="auto">
          <a:xfrm>
            <a:off x="5848441" y="1775946"/>
            <a:ext cx="2029887" cy="183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191" i="1">
                <a:solidFill>
                  <a:srgbClr val="000000"/>
                </a:solidFill>
                <a:latin typeface="Arial" panose="020B0604020202020204" pitchFamily="34" charset="0"/>
              </a:rPr>
              <a:t>Choose a new statistical test</a:t>
            </a:r>
          </a:p>
        </p:txBody>
      </p:sp>
      <p:sp>
        <p:nvSpPr>
          <p:cNvPr id="23570" name="Text Box 18">
            <a:extLst>
              <a:ext uri="{FF2B5EF4-FFF2-40B4-BE49-F238E27FC236}">
                <a16:creationId xmlns:a16="http://schemas.microsoft.com/office/drawing/2014/main" id="{9BB05E0D-1E56-4532-0CDD-66137BC8BC44}"/>
              </a:ext>
            </a:extLst>
          </p:cNvPr>
          <p:cNvSpPr txBox="1">
            <a:spLocks noChangeArrowheads="1"/>
          </p:cNvSpPr>
          <p:nvPr/>
        </p:nvSpPr>
        <p:spPr bwMode="auto">
          <a:xfrm>
            <a:off x="5690922" y="1042961"/>
            <a:ext cx="2100245" cy="366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91" i="1">
                <a:solidFill>
                  <a:srgbClr val="000000"/>
                </a:solidFill>
                <a:latin typeface="Arial" panose="020B0604020202020204" pitchFamily="34" charset="0"/>
              </a:rPr>
              <a:t>Transform or otherwise modify the data</a:t>
            </a:r>
          </a:p>
        </p:txBody>
      </p:sp>
      <p:sp>
        <p:nvSpPr>
          <p:cNvPr id="23571" name="Freeform 19">
            <a:extLst>
              <a:ext uri="{FF2B5EF4-FFF2-40B4-BE49-F238E27FC236}">
                <a16:creationId xmlns:a16="http://schemas.microsoft.com/office/drawing/2014/main" id="{99219E9D-944F-99D4-741F-09B048CF3CD2}"/>
              </a:ext>
            </a:extLst>
          </p:cNvPr>
          <p:cNvSpPr>
            <a:spLocks/>
          </p:cNvSpPr>
          <p:nvPr/>
        </p:nvSpPr>
        <p:spPr bwMode="auto">
          <a:xfrm>
            <a:off x="5498750" y="3323827"/>
            <a:ext cx="1201340" cy="330789"/>
          </a:xfrm>
          <a:custGeom>
            <a:avLst/>
            <a:gdLst>
              <a:gd name="T0" fmla="*/ 1144 w 1144"/>
              <a:gd name="T1" fmla="*/ 0 h 315"/>
              <a:gd name="T2" fmla="*/ 1144 w 1144"/>
              <a:gd name="T3" fmla="*/ 315 h 315"/>
              <a:gd name="T4" fmla="*/ 0 w 1144"/>
              <a:gd name="T5" fmla="*/ 315 h 315"/>
            </a:gdLst>
            <a:ahLst/>
            <a:cxnLst>
              <a:cxn ang="0">
                <a:pos x="T0" y="T1"/>
              </a:cxn>
              <a:cxn ang="0">
                <a:pos x="T2" y="T3"/>
              </a:cxn>
              <a:cxn ang="0">
                <a:pos x="T4" y="T5"/>
              </a:cxn>
            </a:cxnLst>
            <a:rect l="0" t="0" r="r" b="b"/>
            <a:pathLst>
              <a:path w="1144" h="315">
                <a:moveTo>
                  <a:pt x="1144" y="0"/>
                </a:moveTo>
                <a:lnTo>
                  <a:pt x="1144" y="315"/>
                </a:lnTo>
                <a:lnTo>
                  <a:pt x="0" y="315"/>
                </a:lnTo>
              </a:path>
            </a:pathLst>
          </a:custGeom>
          <a:noFill/>
          <a:ln w="25400">
            <a:solidFill>
              <a:srgbClr val="00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2" name="Freeform 20">
            <a:extLst>
              <a:ext uri="{FF2B5EF4-FFF2-40B4-BE49-F238E27FC236}">
                <a16:creationId xmlns:a16="http://schemas.microsoft.com/office/drawing/2014/main" id="{817F1FDF-DEE7-D0F7-5712-114DEEDB3662}"/>
              </a:ext>
            </a:extLst>
          </p:cNvPr>
          <p:cNvSpPr>
            <a:spLocks/>
          </p:cNvSpPr>
          <p:nvPr/>
        </p:nvSpPr>
        <p:spPr bwMode="auto">
          <a:xfrm>
            <a:off x="7481382" y="675417"/>
            <a:ext cx="442101" cy="2142250"/>
          </a:xfrm>
          <a:custGeom>
            <a:avLst/>
            <a:gdLst>
              <a:gd name="T0" fmla="*/ 0 w 421"/>
              <a:gd name="T1" fmla="*/ 2040 h 2040"/>
              <a:gd name="T2" fmla="*/ 421 w 421"/>
              <a:gd name="T3" fmla="*/ 2040 h 2040"/>
              <a:gd name="T4" fmla="*/ 421 w 421"/>
              <a:gd name="T5" fmla="*/ 0 h 2040"/>
            </a:gdLst>
            <a:ahLst/>
            <a:cxnLst>
              <a:cxn ang="0">
                <a:pos x="T0" y="T1"/>
              </a:cxn>
              <a:cxn ang="0">
                <a:pos x="T2" y="T3"/>
              </a:cxn>
              <a:cxn ang="0">
                <a:pos x="T4" y="T5"/>
              </a:cxn>
            </a:cxnLst>
            <a:rect l="0" t="0" r="r" b="b"/>
            <a:pathLst>
              <a:path w="421" h="2040">
                <a:moveTo>
                  <a:pt x="0" y="2040"/>
                </a:moveTo>
                <a:lnTo>
                  <a:pt x="421" y="2040"/>
                </a:lnTo>
                <a:lnTo>
                  <a:pt x="421" y="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3" name="Line 21">
            <a:extLst>
              <a:ext uri="{FF2B5EF4-FFF2-40B4-BE49-F238E27FC236}">
                <a16:creationId xmlns:a16="http://schemas.microsoft.com/office/drawing/2014/main" id="{A4724190-855B-B1D5-8DBC-2984E6B4FA98}"/>
              </a:ext>
            </a:extLst>
          </p:cNvPr>
          <p:cNvSpPr>
            <a:spLocks noChangeShapeType="1"/>
          </p:cNvSpPr>
          <p:nvPr/>
        </p:nvSpPr>
        <p:spPr bwMode="auto">
          <a:xfrm flipH="1">
            <a:off x="5493500" y="1448308"/>
            <a:ext cx="2417382"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4" name="Line 22">
            <a:extLst>
              <a:ext uri="{FF2B5EF4-FFF2-40B4-BE49-F238E27FC236}">
                <a16:creationId xmlns:a16="http://schemas.microsoft.com/office/drawing/2014/main" id="{B7ECC7E4-F622-6132-0B8D-78B6041A9D48}"/>
              </a:ext>
            </a:extLst>
          </p:cNvPr>
          <p:cNvSpPr>
            <a:spLocks noChangeShapeType="1"/>
          </p:cNvSpPr>
          <p:nvPr/>
        </p:nvSpPr>
        <p:spPr bwMode="auto">
          <a:xfrm flipH="1">
            <a:off x="5501901" y="2055278"/>
            <a:ext cx="2401630"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5" name="Line 23">
            <a:extLst>
              <a:ext uri="{FF2B5EF4-FFF2-40B4-BE49-F238E27FC236}">
                <a16:creationId xmlns:a16="http://schemas.microsoft.com/office/drawing/2014/main" id="{57DC0D98-8B28-F2C8-BEBD-8B139766C2DE}"/>
              </a:ext>
            </a:extLst>
          </p:cNvPr>
          <p:cNvSpPr>
            <a:spLocks noChangeShapeType="1"/>
          </p:cNvSpPr>
          <p:nvPr/>
        </p:nvSpPr>
        <p:spPr bwMode="auto">
          <a:xfrm flipH="1">
            <a:off x="5477748" y="681718"/>
            <a:ext cx="2427883"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6" name="Line 24">
            <a:extLst>
              <a:ext uri="{FF2B5EF4-FFF2-40B4-BE49-F238E27FC236}">
                <a16:creationId xmlns:a16="http://schemas.microsoft.com/office/drawing/2014/main" id="{F17AF9F0-EA14-8D81-2295-45D8221C8C07}"/>
              </a:ext>
            </a:extLst>
          </p:cNvPr>
          <p:cNvSpPr>
            <a:spLocks noChangeShapeType="1"/>
          </p:cNvSpPr>
          <p:nvPr/>
        </p:nvSpPr>
        <p:spPr bwMode="auto">
          <a:xfrm>
            <a:off x="3838506" y="3043445"/>
            <a:ext cx="0" cy="363342"/>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7" name="Text Box 25">
            <a:extLst>
              <a:ext uri="{FF2B5EF4-FFF2-40B4-BE49-F238E27FC236}">
                <a16:creationId xmlns:a16="http://schemas.microsoft.com/office/drawing/2014/main" id="{87633406-B480-7639-FC49-E5C2CAB9554D}"/>
              </a:ext>
            </a:extLst>
          </p:cNvPr>
          <p:cNvSpPr txBox="1">
            <a:spLocks noChangeArrowheads="1"/>
          </p:cNvSpPr>
          <p:nvPr/>
        </p:nvSpPr>
        <p:spPr bwMode="auto">
          <a:xfrm>
            <a:off x="6476414" y="731232"/>
            <a:ext cx="306174" cy="24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588">
                <a:solidFill>
                  <a:srgbClr val="000080"/>
                </a:solidFill>
                <a:latin typeface="Arial" panose="020B0604020202020204" pitchFamily="34" charset="0"/>
              </a:rPr>
              <a:t>OR</a:t>
            </a:r>
          </a:p>
        </p:txBody>
      </p:sp>
      <p:sp>
        <p:nvSpPr>
          <p:cNvPr id="23578" name="Text Box 26">
            <a:extLst>
              <a:ext uri="{FF2B5EF4-FFF2-40B4-BE49-F238E27FC236}">
                <a16:creationId xmlns:a16="http://schemas.microsoft.com/office/drawing/2014/main" id="{2B4F7CE5-9FC2-53FD-B080-53D7452180F9}"/>
              </a:ext>
            </a:extLst>
          </p:cNvPr>
          <p:cNvSpPr txBox="1">
            <a:spLocks noChangeArrowheads="1"/>
          </p:cNvSpPr>
          <p:nvPr/>
        </p:nvSpPr>
        <p:spPr bwMode="auto">
          <a:xfrm>
            <a:off x="6519470" y="1492571"/>
            <a:ext cx="306174" cy="24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588">
                <a:solidFill>
                  <a:srgbClr val="000080"/>
                </a:solidFill>
                <a:latin typeface="Arial" panose="020B0604020202020204" pitchFamily="34" charset="0"/>
              </a:rPr>
              <a:t>OR</a:t>
            </a:r>
          </a:p>
        </p:txBody>
      </p:sp>
      <p:sp>
        <p:nvSpPr>
          <p:cNvPr id="23579" name="Line 27">
            <a:extLst>
              <a:ext uri="{FF2B5EF4-FFF2-40B4-BE49-F238E27FC236}">
                <a16:creationId xmlns:a16="http://schemas.microsoft.com/office/drawing/2014/main" id="{D30CF010-F170-404C-2CB7-C7936F1C7BA6}"/>
              </a:ext>
            </a:extLst>
          </p:cNvPr>
          <p:cNvSpPr>
            <a:spLocks noChangeShapeType="1"/>
          </p:cNvSpPr>
          <p:nvPr/>
        </p:nvSpPr>
        <p:spPr bwMode="auto">
          <a:xfrm>
            <a:off x="3838506" y="3875141"/>
            <a:ext cx="0" cy="231027"/>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80" name="Text Box 28">
            <a:extLst>
              <a:ext uri="{FF2B5EF4-FFF2-40B4-BE49-F238E27FC236}">
                <a16:creationId xmlns:a16="http://schemas.microsoft.com/office/drawing/2014/main" id="{394C17A7-563E-92D6-1024-17F48F7BB296}"/>
              </a:ext>
            </a:extLst>
          </p:cNvPr>
          <p:cNvSpPr txBox="1">
            <a:spLocks noChangeArrowheads="1"/>
          </p:cNvSpPr>
          <p:nvPr/>
        </p:nvSpPr>
        <p:spPr bwMode="auto">
          <a:xfrm>
            <a:off x="3257789" y="4151209"/>
            <a:ext cx="1189428" cy="193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257">
                <a:solidFill>
                  <a:srgbClr val="000080"/>
                </a:solidFill>
                <a:latin typeface="Arial" panose="020B0604020202020204" pitchFamily="34" charset="0"/>
              </a:rPr>
              <a:t>Product/decision</a:t>
            </a:r>
          </a:p>
        </p:txBody>
      </p:sp>
    </p:spTree>
    <p:extLst>
      <p:ext uri="{BB962C8B-B14F-4D97-AF65-F5344CB8AC3E}">
        <p14:creationId xmlns:p14="http://schemas.microsoft.com/office/powerpoint/2010/main" val="160848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28</a:t>
            </a:fld>
            <a:endParaRPr lang="en-US" b="0" dirty="0"/>
          </a:p>
        </p:txBody>
      </p:sp>
      <p:sp>
        <p:nvSpPr>
          <p:cNvPr id="6" name="Rectangle 5">
            <a:extLst>
              <a:ext uri="{FF2B5EF4-FFF2-40B4-BE49-F238E27FC236}">
                <a16:creationId xmlns:a16="http://schemas.microsoft.com/office/drawing/2014/main" id="{7D6845CF-38CD-744E-A8B9-D4C5B127DC8E}"/>
              </a:ext>
            </a:extLst>
          </p:cNvPr>
          <p:cNvSpPr>
            <a:spLocks noGrp="1" noChangeArrowheads="1"/>
          </p:cNvSpPr>
          <p:nvPr/>
        </p:nvSpPr>
        <p:spPr>
          <a:xfrm>
            <a:off x="212435" y="-95795"/>
            <a:ext cx="6958149" cy="4729053"/>
          </a:xfrm>
          <a:prstGeom prst="rect">
            <a:avLst/>
          </a:prstGeom>
        </p:spPr>
        <p:txBody>
          <a:bodyPr vert="horz" lIns="0" tIns="45720" rIns="0" bIns="45720" rtlCol="0">
            <a:normAutofit lnSpcReduction="1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a:p>
            <a:r>
              <a:rPr lang="en-US" dirty="0"/>
              <a:t>ETL stands for </a:t>
            </a:r>
            <a:r>
              <a:rPr lang="en-US" b="1" dirty="0"/>
              <a:t>Extract-Transform-Load</a:t>
            </a:r>
            <a:r>
              <a:rPr lang="en-US" dirty="0"/>
              <a:t> and it is a process of how data is loaded from source systems to the data warehouse.  </a:t>
            </a:r>
          </a:p>
          <a:p>
            <a:pPr lvl="1"/>
            <a:r>
              <a:rPr lang="en-US" dirty="0"/>
              <a:t>Data is extracted from an OLTP database, transformed to match the data warehouse schema and loaded into the data warehouse database.  Many data warehouses also incorporate data from non-OLTP systems such as text files, legacy systems and spreadsheets. </a:t>
            </a:r>
          </a:p>
          <a:p>
            <a:r>
              <a:rPr lang="en-US" dirty="0"/>
              <a:t>The role of the </a:t>
            </a:r>
            <a:r>
              <a:rPr lang="en-US" b="1" i="1" dirty="0"/>
              <a:t>Extraction, Transformation and Loading </a:t>
            </a:r>
            <a:r>
              <a:rPr lang="en-US" dirty="0"/>
              <a:t>process is to define a single, detailed, comprehensive and high-quality data source that can in turn feed the DW (</a:t>
            </a:r>
            <a:r>
              <a:rPr lang="en-US" i="1" dirty="0">
                <a:solidFill>
                  <a:srgbClr val="C00000"/>
                </a:solidFill>
              </a:rPr>
              <a:t>Reconciliation</a:t>
            </a:r>
            <a:r>
              <a:rPr lang="en-US" dirty="0"/>
              <a:t>)</a:t>
            </a:r>
          </a:p>
          <a:p>
            <a:r>
              <a:rPr lang="en-US" dirty="0"/>
              <a:t>During the process of feeding the DW, reconciliation occurs in two occasions: when the DW is first </a:t>
            </a:r>
            <a:r>
              <a:rPr lang="en-US" b="1" dirty="0"/>
              <a:t>populated</a:t>
            </a:r>
            <a:r>
              <a:rPr lang="en-US" dirty="0"/>
              <a:t>, and periodically when the DW is </a:t>
            </a:r>
            <a:r>
              <a:rPr lang="en-US" b="1" dirty="0"/>
              <a:t>updated</a:t>
            </a:r>
            <a:r>
              <a:rPr lang="en-US" dirty="0"/>
              <a:t>.</a:t>
            </a:r>
          </a:p>
          <a:p>
            <a:pPr lvl="1"/>
            <a:r>
              <a:rPr lang="en-US" sz="1200" dirty="0"/>
              <a:t>Extraction</a:t>
            </a:r>
          </a:p>
          <a:p>
            <a:pPr lvl="1"/>
            <a:r>
              <a:rPr lang="en-US" sz="1200" dirty="0"/>
              <a:t>Cleansing</a:t>
            </a:r>
          </a:p>
          <a:p>
            <a:pPr lvl="1"/>
            <a:r>
              <a:rPr lang="en-US" sz="1200" dirty="0"/>
              <a:t>Transformation</a:t>
            </a:r>
          </a:p>
          <a:p>
            <a:pPr lvl="1"/>
            <a:r>
              <a:rPr lang="en-US" sz="1200" dirty="0"/>
              <a:t>Upload</a:t>
            </a:r>
          </a:p>
        </p:txBody>
      </p:sp>
      <p:pic>
        <p:nvPicPr>
          <p:cNvPr id="4098" name="Picture 2" descr="Logo">
            <a:extLst>
              <a:ext uri="{FF2B5EF4-FFF2-40B4-BE49-F238E27FC236}">
                <a16:creationId xmlns:a16="http://schemas.microsoft.com/office/drawing/2014/main" id="{0F71522D-9A5A-76E6-66A7-79C896223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865" y="933631"/>
            <a:ext cx="1917700" cy="191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5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8DD826C3-1855-47B4-B406-1F146824E8D4}" type="slidenum">
              <a:rPr lang="en-US" b="0" smtClean="0">
                <a:solidFill>
                  <a:schemeClr val="tx2"/>
                </a:solidFill>
              </a:rPr>
              <a:pPr/>
              <a:t>29</a:t>
            </a:fld>
            <a:endParaRPr lang="en-US" b="0" dirty="0"/>
          </a:p>
        </p:txBody>
      </p:sp>
      <p:sp>
        <p:nvSpPr>
          <p:cNvPr id="53253" name="Rectangle 3"/>
          <p:cNvSpPr>
            <a:spLocks noGrp="1" noChangeArrowheads="1"/>
          </p:cNvSpPr>
          <p:nvPr>
            <p:ph sz="half" idx="4294967295"/>
          </p:nvPr>
        </p:nvSpPr>
        <p:spPr>
          <a:xfrm>
            <a:off x="0" y="811213"/>
            <a:ext cx="4797425" cy="3395662"/>
          </a:xfrm>
          <a:prstGeom prst="rect">
            <a:avLst/>
          </a:prstGeom>
        </p:spPr>
        <p:txBody>
          <a:bodyPr>
            <a:normAutofit/>
          </a:bodyPr>
          <a:lstStyle/>
          <a:p>
            <a:pPr>
              <a:lnSpc>
                <a:spcPct val="90000"/>
              </a:lnSpc>
            </a:pPr>
            <a:r>
              <a:rPr lang="en-US" sz="1600" dirty="0"/>
              <a:t>Relevant data is extracted from the sources. </a:t>
            </a:r>
          </a:p>
          <a:p>
            <a:pPr lvl="1">
              <a:lnSpc>
                <a:spcPct val="90000"/>
              </a:lnSpc>
            </a:pPr>
            <a:r>
              <a:rPr lang="en-US" sz="1600" b="1" dirty="0"/>
              <a:t>Static</a:t>
            </a:r>
            <a:r>
              <a:rPr lang="en-US" sz="1600" dirty="0"/>
              <a:t> extraction is carried out when the DW is to be populated for the first time and consists conceptually in a snapshot of the operational data.</a:t>
            </a:r>
          </a:p>
          <a:p>
            <a:pPr lvl="1">
              <a:lnSpc>
                <a:spcPct val="90000"/>
              </a:lnSpc>
            </a:pPr>
            <a:r>
              <a:rPr lang="en-US" sz="1600" b="1" dirty="0"/>
              <a:t>Incremental</a:t>
            </a:r>
            <a:r>
              <a:rPr lang="en-US" sz="1600" dirty="0"/>
              <a:t> extraction is used for periodic updating of the DW, and only captures changes in sources that have occurred since the last extraction </a:t>
            </a:r>
          </a:p>
          <a:p>
            <a:pPr marL="0" indent="0">
              <a:buNone/>
            </a:pPr>
            <a:r>
              <a:rPr lang="en-US" sz="1600" dirty="0"/>
              <a:t>The choice of the data to be extracted is mainly based on their quality and relevance to the requirements.</a:t>
            </a:r>
          </a:p>
        </p:txBody>
      </p:sp>
      <p:sp>
        <p:nvSpPr>
          <p:cNvPr id="53252" name="Rectangle 2"/>
          <p:cNvSpPr>
            <a:spLocks noGrp="1" noChangeArrowheads="1"/>
          </p:cNvSpPr>
          <p:nvPr>
            <p:ph type="title" idx="4294967295"/>
          </p:nvPr>
        </p:nvSpPr>
        <p:spPr>
          <a:xfrm>
            <a:off x="0" y="163513"/>
            <a:ext cx="8569325" cy="449262"/>
          </a:xfrm>
          <a:prstGeom prst="rect">
            <a:avLst/>
          </a:prstGeom>
        </p:spPr>
        <p:txBody>
          <a:bodyPr>
            <a:normAutofit/>
          </a:bodyPr>
          <a:lstStyle/>
          <a:p>
            <a:pPr eaLnBrk="1" hangingPunct="1"/>
            <a:r>
              <a:rPr lang="en-US" dirty="0"/>
              <a:t>Extraction</a:t>
            </a:r>
          </a:p>
        </p:txBody>
      </p:sp>
      <p:grpSp>
        <p:nvGrpSpPr>
          <p:cNvPr id="66" name="Group 65">
            <a:extLst>
              <a:ext uri="{FF2B5EF4-FFF2-40B4-BE49-F238E27FC236}">
                <a16:creationId xmlns:a16="http://schemas.microsoft.com/office/drawing/2014/main" id="{939B85B6-BEFA-6B2C-F019-1B5E6ED488BD}"/>
              </a:ext>
            </a:extLst>
          </p:cNvPr>
          <p:cNvGrpSpPr/>
          <p:nvPr/>
        </p:nvGrpSpPr>
        <p:grpSpPr>
          <a:xfrm>
            <a:off x="5373677" y="93920"/>
            <a:ext cx="3451606" cy="4756430"/>
            <a:chOff x="5373677" y="93920"/>
            <a:chExt cx="3451606" cy="4756430"/>
          </a:xfrm>
        </p:grpSpPr>
        <p:sp>
          <p:nvSpPr>
            <p:cNvPr id="67" name="Parallelogram 66">
              <a:extLst>
                <a:ext uri="{FF2B5EF4-FFF2-40B4-BE49-F238E27FC236}">
                  <a16:creationId xmlns:a16="http://schemas.microsoft.com/office/drawing/2014/main" id="{F4F490D8-9D4C-72FA-EA5D-4E1309EC9BBC}"/>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AutoShape 68">
              <a:extLst>
                <a:ext uri="{FF2B5EF4-FFF2-40B4-BE49-F238E27FC236}">
                  <a16:creationId xmlns:a16="http://schemas.microsoft.com/office/drawing/2014/main" id="{1CA704DC-5300-566B-A387-C9C2F0CBAB69}"/>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D9161EE2-EFDB-0819-F94A-F99A43173616}"/>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7F408467-AE92-F88A-EE25-2666A128A932}"/>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796172FF-5E2B-BEB9-0B4A-97CF05E5EFC4}"/>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1C729240-541E-0D61-70CE-711FF9BDD9B8}"/>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810A146B-C9E7-4F61-3D90-D00021B98263}"/>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25227AA3-0FF3-B7F3-4E4A-1AE572492E00}"/>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AAA50D00-6458-E763-B665-218368B0A8CB}"/>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76" name="Freeform 102">
              <a:extLst>
                <a:ext uri="{FF2B5EF4-FFF2-40B4-BE49-F238E27FC236}">
                  <a16:creationId xmlns:a16="http://schemas.microsoft.com/office/drawing/2014/main" id="{333005C0-0260-A0CB-A337-FB94B53EE08A}"/>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7" name="Freeform 103">
              <a:extLst>
                <a:ext uri="{FF2B5EF4-FFF2-40B4-BE49-F238E27FC236}">
                  <a16:creationId xmlns:a16="http://schemas.microsoft.com/office/drawing/2014/main" id="{BCB801E1-70B1-4245-6870-9668DCCFBEB4}"/>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8" name="Freeform 104">
              <a:extLst>
                <a:ext uri="{FF2B5EF4-FFF2-40B4-BE49-F238E27FC236}">
                  <a16:creationId xmlns:a16="http://schemas.microsoft.com/office/drawing/2014/main" id="{595AAACB-C16F-2B32-70E4-291224A9D439}"/>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9" name="Freeform 105">
              <a:extLst>
                <a:ext uri="{FF2B5EF4-FFF2-40B4-BE49-F238E27FC236}">
                  <a16:creationId xmlns:a16="http://schemas.microsoft.com/office/drawing/2014/main" id="{47F4FE8A-D5A2-1CED-DCBB-AD5E3079EA18}"/>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80" name="AutoShape 113">
              <a:extLst>
                <a:ext uri="{FF2B5EF4-FFF2-40B4-BE49-F238E27FC236}">
                  <a16:creationId xmlns:a16="http://schemas.microsoft.com/office/drawing/2014/main" id="{6F761AA4-F4F9-A73A-1D41-1F70773EBBC2}"/>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1" name="AutoShape 114">
              <a:extLst>
                <a:ext uri="{FF2B5EF4-FFF2-40B4-BE49-F238E27FC236}">
                  <a16:creationId xmlns:a16="http://schemas.microsoft.com/office/drawing/2014/main" id="{BD853E4B-1C62-CEA3-E2AF-403AFD82FAD2}"/>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2" name="AutoShape 115">
              <a:extLst>
                <a:ext uri="{FF2B5EF4-FFF2-40B4-BE49-F238E27FC236}">
                  <a16:creationId xmlns:a16="http://schemas.microsoft.com/office/drawing/2014/main" id="{3A5B6298-78EE-3630-1630-451C804341FD}"/>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3" name="AutoShape 116">
              <a:extLst>
                <a:ext uri="{FF2B5EF4-FFF2-40B4-BE49-F238E27FC236}">
                  <a16:creationId xmlns:a16="http://schemas.microsoft.com/office/drawing/2014/main" id="{72B17317-49CE-3F1F-F9EE-F4F494B27988}"/>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4" name="AutoShape 117">
              <a:extLst>
                <a:ext uri="{FF2B5EF4-FFF2-40B4-BE49-F238E27FC236}">
                  <a16:creationId xmlns:a16="http://schemas.microsoft.com/office/drawing/2014/main" id="{81B58CA1-954A-1358-1E39-5D3F6A74CFC4}"/>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85" name="Picture 2" descr="Washing machine - Free electronics icons">
              <a:extLst>
                <a:ext uri="{FF2B5EF4-FFF2-40B4-BE49-F238E27FC236}">
                  <a16:creationId xmlns:a16="http://schemas.microsoft.com/office/drawing/2014/main" id="{7D048E62-CFC4-FDAE-CCE0-F7F8E2EC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Free icon &quot;Scissors icon&quot;">
              <a:extLst>
                <a:ext uri="{FF2B5EF4-FFF2-40B4-BE49-F238E27FC236}">
                  <a16:creationId xmlns:a16="http://schemas.microsoft.com/office/drawing/2014/main" id="{F3AE4D24-CA12-386A-2027-E06095F0D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Oil pumpjack extraction - Free buildings icons">
              <a:extLst>
                <a:ext uri="{FF2B5EF4-FFF2-40B4-BE49-F238E27FC236}">
                  <a16:creationId xmlns:a16="http://schemas.microsoft.com/office/drawing/2014/main" id="{B53B96EC-9F1A-87F8-769D-35B937F95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77F737BC-3AEF-574A-0854-29CF08C8EC73}"/>
                </a:ext>
              </a:extLst>
            </p:cNvPr>
            <p:cNvPicPr>
              <a:picLocks noChangeAspect="1"/>
            </p:cNvPicPr>
            <p:nvPr/>
          </p:nvPicPr>
          <p:blipFill>
            <a:blip r:embed="rId6"/>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140602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3</a:t>
            </a:fld>
            <a:r>
              <a:rPr lang="nl-NL"/>
              <a:t>]</a:t>
            </a:r>
            <a:endParaRPr lang="nl-NL" dirty="0"/>
          </a:p>
        </p:txBody>
      </p:sp>
      <p:sp>
        <p:nvSpPr>
          <p:cNvPr id="2" name="object 2"/>
          <p:cNvSpPr txBox="1">
            <a:spLocks noGrp="1"/>
          </p:cNvSpPr>
          <p:nvPr>
            <p:ph type="title" idx="4294967295"/>
          </p:nvPr>
        </p:nvSpPr>
        <p:spPr>
          <a:xfrm>
            <a:off x="0" y="119063"/>
            <a:ext cx="5737225" cy="396875"/>
          </a:xfrm>
          <a:prstGeom prst="rect">
            <a:avLst/>
          </a:prstGeom>
        </p:spPr>
        <p:txBody>
          <a:bodyPr vert="horz" wrap="square" lIns="0" tIns="9525" rIns="0" bIns="0" rtlCol="0">
            <a:spAutoFit/>
          </a:bodyPr>
          <a:lstStyle/>
          <a:p>
            <a:pPr marL="9525">
              <a:spcBef>
                <a:spcPts val="75"/>
              </a:spcBef>
            </a:pPr>
            <a:r>
              <a:rPr lang="en-US" sz="2800" spc="-4" dirty="0">
                <a:solidFill>
                  <a:schemeClr val="accent4">
                    <a:lumMod val="75000"/>
                  </a:schemeClr>
                </a:solidFill>
              </a:rPr>
              <a:t>Data </a:t>
            </a:r>
            <a:r>
              <a:rPr lang="en-US" sz="2800" dirty="0">
                <a:solidFill>
                  <a:schemeClr val="accent4">
                    <a:lumMod val="75000"/>
                  </a:schemeClr>
                </a:solidFill>
              </a:rPr>
              <a:t>Quality</a:t>
            </a:r>
            <a:r>
              <a:rPr lang="en-US" sz="2800" spc="-56" dirty="0">
                <a:solidFill>
                  <a:schemeClr val="accent4">
                    <a:lumMod val="75000"/>
                  </a:schemeClr>
                </a:solidFill>
              </a:rPr>
              <a:t> </a:t>
            </a:r>
            <a:r>
              <a:rPr lang="en-US" sz="2800" spc="-4" dirty="0">
                <a:solidFill>
                  <a:schemeClr val="accent4">
                    <a:lumMod val="75000"/>
                  </a:schemeClr>
                </a:solidFill>
              </a:rPr>
              <a:t>(Cont’d)</a:t>
            </a:r>
          </a:p>
        </p:txBody>
      </p:sp>
      <p:sp>
        <p:nvSpPr>
          <p:cNvPr id="3" name="object 3"/>
          <p:cNvSpPr txBox="1"/>
          <p:nvPr/>
        </p:nvSpPr>
        <p:spPr>
          <a:xfrm>
            <a:off x="723900" y="516164"/>
            <a:ext cx="7475220" cy="3461845"/>
          </a:xfrm>
          <a:prstGeom prst="rect">
            <a:avLst/>
          </a:prstGeom>
        </p:spPr>
        <p:txBody>
          <a:bodyPr vert="horz" wrap="square" lIns="0" tIns="55245" rIns="0" bIns="0" rtlCol="0">
            <a:spAutoFit/>
          </a:bodyPr>
          <a:lstStyle/>
          <a:p>
            <a:pPr marL="295275" indent="-285750">
              <a:spcBef>
                <a:spcPts val="435"/>
              </a:spcBef>
              <a:buFont typeface="Arial" panose="020B0604020202020204" pitchFamily="34" charset="0"/>
              <a:buChar char="•"/>
              <a:tabLst>
                <a:tab pos="266224" algn="l"/>
                <a:tab pos="266700" algn="l"/>
              </a:tabLst>
            </a:pPr>
            <a:r>
              <a:rPr dirty="0">
                <a:latin typeface="Arial" charset="0"/>
                <a:ea typeface="Arial" charset="0"/>
                <a:cs typeface="Arial" charset="0"/>
              </a:rPr>
              <a:t>Data </a:t>
            </a:r>
            <a:r>
              <a:rPr spc="-4" dirty="0">
                <a:latin typeface="Arial" charset="0"/>
                <a:ea typeface="Arial" charset="0"/>
                <a:cs typeface="Arial" charset="0"/>
              </a:rPr>
              <a:t>quality </a:t>
            </a:r>
            <a:r>
              <a:rPr dirty="0">
                <a:latin typeface="Arial" charset="0"/>
                <a:ea typeface="Arial" charset="0"/>
                <a:cs typeface="Arial" charset="0"/>
              </a:rPr>
              <a:t>helps you</a:t>
            </a:r>
            <a:r>
              <a:rPr spc="-49" dirty="0">
                <a:latin typeface="Arial" charset="0"/>
                <a:ea typeface="Arial" charset="0"/>
                <a:cs typeface="Arial" charset="0"/>
              </a:rPr>
              <a:t> </a:t>
            </a:r>
            <a:r>
              <a:rPr spc="-4" dirty="0">
                <a:latin typeface="Arial" charset="0"/>
                <a:ea typeface="Arial" charset="0"/>
                <a:cs typeface="Arial" charset="0"/>
              </a:rPr>
              <a:t>to:</a:t>
            </a:r>
            <a:endParaRPr dirty="0">
              <a:latin typeface="Arial" charset="0"/>
              <a:ea typeface="Arial" charset="0"/>
              <a:cs typeface="Arial" charset="0"/>
            </a:endParaRPr>
          </a:p>
          <a:p>
            <a:pPr marL="638175" lvl="1" indent="-285750">
              <a:spcBef>
                <a:spcPts val="363"/>
              </a:spcBef>
              <a:buFont typeface="Arial" panose="020B0604020202020204" pitchFamily="34" charset="0"/>
              <a:buChar char="•"/>
              <a:tabLst>
                <a:tab pos="567690" algn="l"/>
              </a:tabLst>
            </a:pPr>
            <a:r>
              <a:rPr sz="1600" dirty="0">
                <a:latin typeface="Arial" charset="0"/>
                <a:ea typeface="Arial" charset="0"/>
                <a:cs typeface="Arial" charset="0"/>
              </a:rPr>
              <a:t>Plan and </a:t>
            </a:r>
            <a:r>
              <a:rPr sz="1600" spc="-4" dirty="0">
                <a:latin typeface="Arial" charset="0"/>
                <a:ea typeface="Arial" charset="0"/>
                <a:cs typeface="Arial" charset="0"/>
              </a:rPr>
              <a:t>prioritize</a:t>
            </a:r>
            <a:r>
              <a:rPr sz="1600" spc="-45"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Parse</a:t>
            </a:r>
            <a:r>
              <a:rPr sz="1600" spc="-19"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spc="-4" dirty="0">
                <a:latin typeface="Arial" charset="0"/>
                <a:ea typeface="Arial" charset="0"/>
                <a:cs typeface="Arial" charset="0"/>
              </a:rPr>
              <a:t>Standardize, </a:t>
            </a:r>
            <a:r>
              <a:rPr sz="1600" dirty="0">
                <a:latin typeface="Arial" charset="0"/>
                <a:ea typeface="Arial" charset="0"/>
                <a:cs typeface="Arial" charset="0"/>
              </a:rPr>
              <a:t>correct and </a:t>
            </a:r>
            <a:r>
              <a:rPr sz="1600" spc="-4" dirty="0">
                <a:latin typeface="Arial" charset="0"/>
                <a:ea typeface="Arial" charset="0"/>
                <a:cs typeface="Arial" charset="0"/>
              </a:rPr>
              <a:t>normalize</a:t>
            </a:r>
            <a:r>
              <a:rPr sz="1600" spc="-75"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spc="-26" dirty="0">
                <a:latin typeface="Arial" charset="0"/>
                <a:ea typeface="Arial" charset="0"/>
                <a:cs typeface="Arial" charset="0"/>
              </a:rPr>
              <a:t>Verify </a:t>
            </a:r>
            <a:r>
              <a:rPr sz="1600" dirty="0">
                <a:latin typeface="Arial" charset="0"/>
                <a:ea typeface="Arial" charset="0"/>
                <a:cs typeface="Arial" charset="0"/>
              </a:rPr>
              <a:t>and validate data</a:t>
            </a:r>
            <a:r>
              <a:rPr sz="1600" spc="-56" dirty="0">
                <a:latin typeface="Arial" charset="0"/>
                <a:ea typeface="Arial" charset="0"/>
                <a:cs typeface="Arial" charset="0"/>
              </a:rPr>
              <a:t> </a:t>
            </a:r>
            <a:r>
              <a:rPr sz="1600" dirty="0">
                <a:latin typeface="Arial" charset="0"/>
                <a:ea typeface="Arial" charset="0"/>
                <a:cs typeface="Arial" charset="0"/>
              </a:rPr>
              <a:t>accuracy</a:t>
            </a: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Apply business</a:t>
            </a:r>
            <a:r>
              <a:rPr sz="1600" spc="-53" dirty="0">
                <a:latin typeface="Arial" charset="0"/>
                <a:ea typeface="Arial" charset="0"/>
                <a:cs typeface="Arial" charset="0"/>
              </a:rPr>
              <a:t> </a:t>
            </a:r>
            <a:r>
              <a:rPr sz="1600" spc="-4" dirty="0">
                <a:latin typeface="Arial" charset="0"/>
                <a:ea typeface="Arial" charset="0"/>
                <a:cs typeface="Arial" charset="0"/>
              </a:rPr>
              <a:t>rules</a:t>
            </a:r>
            <a:endParaRPr sz="1600" dirty="0">
              <a:latin typeface="Arial" charset="0"/>
              <a:ea typeface="Arial" charset="0"/>
              <a:cs typeface="Arial" charset="0"/>
            </a:endParaRPr>
          </a:p>
          <a:p>
            <a:pPr marL="295275" indent="-285750">
              <a:spcBef>
                <a:spcPts val="360"/>
              </a:spcBef>
              <a:buFont typeface="Arial" panose="020B0604020202020204" pitchFamily="34" charset="0"/>
              <a:buChar char="•"/>
              <a:tabLst>
                <a:tab pos="266224" algn="l"/>
                <a:tab pos="266700" algn="l"/>
              </a:tabLst>
            </a:pPr>
            <a:r>
              <a:rPr spc="-4" dirty="0">
                <a:latin typeface="Arial" charset="0"/>
                <a:ea typeface="Arial" charset="0"/>
                <a:cs typeface="Arial" charset="0"/>
              </a:rPr>
              <a:t>Standardize </a:t>
            </a:r>
            <a:r>
              <a:rPr dirty="0">
                <a:latin typeface="Arial" charset="0"/>
                <a:ea typeface="Arial" charset="0"/>
                <a:cs typeface="Arial" charset="0"/>
              </a:rPr>
              <a:t>and </a:t>
            </a:r>
            <a:r>
              <a:rPr spc="-8" dirty="0">
                <a:latin typeface="Arial" charset="0"/>
                <a:ea typeface="Arial" charset="0"/>
                <a:cs typeface="Arial" charset="0"/>
              </a:rPr>
              <a:t>Transform</a:t>
            </a:r>
            <a:r>
              <a:rPr spc="-90" dirty="0">
                <a:latin typeface="Arial" charset="0"/>
                <a:ea typeface="Arial" charset="0"/>
                <a:cs typeface="Arial" charset="0"/>
              </a:rPr>
              <a:t> </a:t>
            </a:r>
            <a:r>
              <a:rPr dirty="0">
                <a:latin typeface="Arial" charset="0"/>
                <a:ea typeface="Arial" charset="0"/>
                <a:cs typeface="Arial" charset="0"/>
              </a:rPr>
              <a:t>Data</a:t>
            </a:r>
          </a:p>
          <a:p>
            <a:pPr marL="295275" marR="3810" indent="-285750">
              <a:spcBef>
                <a:spcPts val="360"/>
              </a:spcBef>
              <a:buFont typeface="Arial" panose="020B0604020202020204" pitchFamily="34" charset="0"/>
              <a:buChar char="•"/>
              <a:tabLst>
                <a:tab pos="266224" algn="l"/>
                <a:tab pos="266700" algn="l"/>
              </a:tabLst>
            </a:pPr>
            <a:r>
              <a:rPr dirty="0">
                <a:latin typeface="Arial" charset="0"/>
                <a:ea typeface="Arial" charset="0"/>
                <a:cs typeface="Arial" charset="0"/>
              </a:rPr>
              <a:t>The </a:t>
            </a:r>
            <a:r>
              <a:rPr spc="-4" dirty="0">
                <a:latin typeface="Arial" charset="0"/>
                <a:ea typeface="Arial" charset="0"/>
                <a:cs typeface="Arial" charset="0"/>
              </a:rPr>
              <a:t>three </a:t>
            </a:r>
            <a:r>
              <a:rPr dirty="0">
                <a:latin typeface="Arial" charset="0"/>
                <a:ea typeface="Arial" charset="0"/>
                <a:cs typeface="Arial" charset="0"/>
              </a:rPr>
              <a:t>components that ensure the</a:t>
            </a:r>
            <a:r>
              <a:rPr spc="-94" dirty="0">
                <a:latin typeface="Arial" charset="0"/>
                <a:ea typeface="Arial" charset="0"/>
                <a:cs typeface="Arial" charset="0"/>
              </a:rPr>
              <a:t> </a:t>
            </a:r>
            <a:r>
              <a:rPr spc="-4" dirty="0">
                <a:latin typeface="Arial" charset="0"/>
                <a:ea typeface="Arial" charset="0"/>
                <a:cs typeface="Arial" charset="0"/>
              </a:rPr>
              <a:t>quality </a:t>
            </a:r>
            <a:r>
              <a:rPr dirty="0">
                <a:latin typeface="Arial" charset="0"/>
                <a:ea typeface="Arial" charset="0"/>
                <a:cs typeface="Arial" charset="0"/>
              </a:rPr>
              <a:t>and integrity of the</a:t>
            </a:r>
            <a:r>
              <a:rPr spc="-71" dirty="0">
                <a:latin typeface="Arial" charset="0"/>
                <a:ea typeface="Arial" charset="0"/>
                <a:cs typeface="Arial" charset="0"/>
              </a:rPr>
              <a:t> </a:t>
            </a:r>
            <a:r>
              <a:rPr dirty="0">
                <a:latin typeface="Arial" charset="0"/>
                <a:ea typeface="Arial" charset="0"/>
                <a:cs typeface="Arial" charset="0"/>
              </a:rPr>
              <a:t>data:</a:t>
            </a:r>
          </a:p>
          <a:p>
            <a:pPr marL="638175" lvl="1" indent="-285750">
              <a:spcBef>
                <a:spcPts val="363"/>
              </a:spcBef>
              <a:buFont typeface="Arial" panose="020B0604020202020204" pitchFamily="34" charset="0"/>
              <a:buChar char="•"/>
              <a:tabLst>
                <a:tab pos="567690" algn="l"/>
              </a:tabLst>
            </a:pPr>
            <a:r>
              <a:rPr sz="1600" dirty="0">
                <a:latin typeface="Arial" charset="0"/>
                <a:ea typeface="Arial" charset="0"/>
                <a:cs typeface="Arial" charset="0"/>
              </a:rPr>
              <a:t>Data</a:t>
            </a:r>
            <a:r>
              <a:rPr sz="1600" spc="-19" dirty="0">
                <a:latin typeface="Arial" charset="0"/>
                <a:ea typeface="Arial" charset="0"/>
                <a:cs typeface="Arial" charset="0"/>
              </a:rPr>
              <a:t> </a:t>
            </a:r>
            <a:r>
              <a:rPr sz="1600" spc="-4" dirty="0">
                <a:latin typeface="Arial" charset="0"/>
                <a:ea typeface="Arial" charset="0"/>
                <a:cs typeface="Arial" charset="0"/>
              </a:rPr>
              <a:t>rationalization</a:t>
            </a:r>
            <a:endParaRPr sz="16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Data</a:t>
            </a:r>
            <a:r>
              <a:rPr sz="1600" spc="-15" dirty="0">
                <a:latin typeface="Arial" charset="0"/>
                <a:ea typeface="Arial" charset="0"/>
                <a:cs typeface="Arial" charset="0"/>
              </a:rPr>
              <a:t> </a:t>
            </a:r>
            <a:r>
              <a:rPr sz="1600" spc="-4" dirty="0">
                <a:latin typeface="Arial" charset="0"/>
                <a:ea typeface="Arial" charset="0"/>
                <a:cs typeface="Arial" charset="0"/>
              </a:rPr>
              <a:t>standardization</a:t>
            </a:r>
            <a:endParaRPr sz="16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Data</a:t>
            </a:r>
            <a:r>
              <a:rPr sz="1600" spc="-15" dirty="0">
                <a:latin typeface="Arial" charset="0"/>
                <a:ea typeface="Arial" charset="0"/>
                <a:cs typeface="Arial" charset="0"/>
              </a:rPr>
              <a:t> </a:t>
            </a:r>
            <a:r>
              <a:rPr sz="1600" spc="-4" dirty="0">
                <a:latin typeface="Arial" charset="0"/>
                <a:ea typeface="Arial" charset="0"/>
                <a:cs typeface="Arial" charset="0"/>
              </a:rPr>
              <a:t>transformation</a:t>
            </a:r>
            <a:endParaRPr sz="1600" dirty="0">
              <a:latin typeface="Arial" charset="0"/>
              <a:ea typeface="Arial" charset="0"/>
              <a:cs typeface="Arial" charset="0"/>
            </a:endParaRPr>
          </a:p>
        </p:txBody>
      </p:sp>
    </p:spTree>
    <p:extLst>
      <p:ext uri="{BB962C8B-B14F-4D97-AF65-F5344CB8AC3E}">
        <p14:creationId xmlns:p14="http://schemas.microsoft.com/office/powerpoint/2010/main" val="173017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4"/>
          <p:cNvSpPr>
            <a:spLocks noGrp="1" noChangeArrowheads="1"/>
          </p:cNvSpPr>
          <p:nvPr>
            <p:ph sz="half" idx="4294967295"/>
          </p:nvPr>
        </p:nvSpPr>
        <p:spPr>
          <a:xfrm>
            <a:off x="0" y="811213"/>
            <a:ext cx="4041775" cy="3863975"/>
          </a:xfrm>
          <a:prstGeom prst="rect">
            <a:avLst/>
          </a:prstGeom>
        </p:spPr>
        <p:txBody>
          <a:bodyPr>
            <a:normAutofit/>
          </a:bodyPr>
          <a:lstStyle/>
          <a:p>
            <a:pPr>
              <a:lnSpc>
                <a:spcPct val="90000"/>
              </a:lnSpc>
            </a:pPr>
            <a:r>
              <a:rPr lang="en-US" sz="1350" dirty="0"/>
              <a:t>Responsible for improving the quality of the data collected from sources</a:t>
            </a:r>
          </a:p>
          <a:p>
            <a:pPr lvl="1">
              <a:lnSpc>
                <a:spcPct val="90000"/>
              </a:lnSpc>
            </a:pPr>
            <a:r>
              <a:rPr lang="en-US" sz="1200" dirty="0"/>
              <a:t>duplicate data</a:t>
            </a:r>
          </a:p>
          <a:p>
            <a:pPr lvl="1">
              <a:lnSpc>
                <a:spcPct val="90000"/>
              </a:lnSpc>
            </a:pPr>
            <a:r>
              <a:rPr lang="en-US" sz="1200" dirty="0"/>
              <a:t>inconsistencies between logically associated values</a:t>
            </a:r>
          </a:p>
          <a:p>
            <a:pPr lvl="1">
              <a:lnSpc>
                <a:spcPct val="90000"/>
              </a:lnSpc>
            </a:pPr>
            <a:r>
              <a:rPr lang="en-US" sz="1200" dirty="0"/>
              <a:t>missing data</a:t>
            </a:r>
          </a:p>
          <a:p>
            <a:pPr lvl="1">
              <a:lnSpc>
                <a:spcPct val="90000"/>
              </a:lnSpc>
            </a:pPr>
            <a:r>
              <a:rPr lang="en-US" sz="1200" dirty="0"/>
              <a:t>Unintended use of a field</a:t>
            </a:r>
          </a:p>
          <a:p>
            <a:pPr lvl="1">
              <a:lnSpc>
                <a:spcPct val="90000"/>
              </a:lnSpc>
            </a:pPr>
            <a:r>
              <a:rPr lang="en-US" sz="1200" dirty="0"/>
              <a:t>Impossible or incorrect values</a:t>
            </a:r>
          </a:p>
          <a:p>
            <a:pPr lvl="1">
              <a:lnSpc>
                <a:spcPct val="90000"/>
              </a:lnSpc>
            </a:pPr>
            <a:r>
              <a:rPr lang="en-US" sz="1200" dirty="0"/>
              <a:t>inconsistent values for the same entity due to different conventions</a:t>
            </a:r>
          </a:p>
          <a:p>
            <a:pPr lvl="1">
              <a:lnSpc>
                <a:spcPct val="90000"/>
              </a:lnSpc>
            </a:pPr>
            <a:r>
              <a:rPr lang="en-US" sz="1200" dirty="0"/>
              <a:t>inconsistent values for the same entity due to typing errors</a:t>
            </a:r>
            <a:endParaRPr lang="en-US" sz="750" dirty="0"/>
          </a:p>
        </p:txBody>
      </p:sp>
      <p:sp>
        <p:nvSpPr>
          <p:cNvPr id="54276" name="Rectangle 3"/>
          <p:cNvSpPr>
            <a:spLocks noGrp="1" noChangeArrowheads="1"/>
          </p:cNvSpPr>
          <p:nvPr>
            <p:ph type="title" idx="4294967295"/>
          </p:nvPr>
        </p:nvSpPr>
        <p:spPr>
          <a:xfrm>
            <a:off x="0" y="163513"/>
            <a:ext cx="8569325" cy="449262"/>
          </a:xfrm>
          <a:prstGeom prst="rect">
            <a:avLst/>
          </a:prstGeom>
        </p:spPr>
        <p:txBody>
          <a:bodyPr>
            <a:normAutofit/>
          </a:bodyPr>
          <a:lstStyle/>
          <a:p>
            <a:pPr eaLnBrk="1" hangingPunct="1"/>
            <a:r>
              <a:rPr lang="en-US" dirty="0"/>
              <a:t>Cleaning</a:t>
            </a:r>
          </a:p>
        </p:txBody>
      </p:sp>
      <p:grpSp>
        <p:nvGrpSpPr>
          <p:cNvPr id="66" name="Group 65">
            <a:extLst>
              <a:ext uri="{FF2B5EF4-FFF2-40B4-BE49-F238E27FC236}">
                <a16:creationId xmlns:a16="http://schemas.microsoft.com/office/drawing/2014/main" id="{C6D6DE7B-2F7F-D435-15B1-FD65B0F0C3C6}"/>
              </a:ext>
            </a:extLst>
          </p:cNvPr>
          <p:cNvGrpSpPr/>
          <p:nvPr/>
        </p:nvGrpSpPr>
        <p:grpSpPr>
          <a:xfrm>
            <a:off x="5373677" y="93920"/>
            <a:ext cx="3451606" cy="4756430"/>
            <a:chOff x="5373677" y="93920"/>
            <a:chExt cx="3451606" cy="4756430"/>
          </a:xfrm>
        </p:grpSpPr>
        <p:sp>
          <p:nvSpPr>
            <p:cNvPr id="67" name="Parallelogram 66">
              <a:extLst>
                <a:ext uri="{FF2B5EF4-FFF2-40B4-BE49-F238E27FC236}">
                  <a16:creationId xmlns:a16="http://schemas.microsoft.com/office/drawing/2014/main" id="{6D1106B7-5B60-87B4-163E-4B7DE5730FB7}"/>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AutoShape 68">
              <a:extLst>
                <a:ext uri="{FF2B5EF4-FFF2-40B4-BE49-F238E27FC236}">
                  <a16:creationId xmlns:a16="http://schemas.microsoft.com/office/drawing/2014/main" id="{FA8E73F1-EC2D-3923-B8B2-A4FD3BFE2D71}"/>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14C622C2-C41B-95BD-5FA3-FBF2A2193960}"/>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CFB8FF2B-07DB-5E5E-7A8C-3193FF442624}"/>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5240B5AF-EB33-A02C-C6B2-55F2D96721D8}"/>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D0B7D6F6-9B0C-6119-A832-D832CA78D98B}"/>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24CF1C88-6DFC-96FC-8B88-22DDC8F74379}"/>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893D1877-29A5-A66A-38B6-E70965F8F071}"/>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1B2609A0-A99F-47B4-62ED-256BA0F94061}"/>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76" name="Freeform 102">
              <a:extLst>
                <a:ext uri="{FF2B5EF4-FFF2-40B4-BE49-F238E27FC236}">
                  <a16:creationId xmlns:a16="http://schemas.microsoft.com/office/drawing/2014/main" id="{2B44FF28-64CB-06DF-FA1D-99A85F07F23D}"/>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7" name="Freeform 103">
              <a:extLst>
                <a:ext uri="{FF2B5EF4-FFF2-40B4-BE49-F238E27FC236}">
                  <a16:creationId xmlns:a16="http://schemas.microsoft.com/office/drawing/2014/main" id="{98211BB2-BA76-40A2-918A-5BB7247DF96C}"/>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8" name="Freeform 104">
              <a:extLst>
                <a:ext uri="{FF2B5EF4-FFF2-40B4-BE49-F238E27FC236}">
                  <a16:creationId xmlns:a16="http://schemas.microsoft.com/office/drawing/2014/main" id="{11101977-430F-D719-30E2-D443B42FFBB0}"/>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9" name="Freeform 105">
              <a:extLst>
                <a:ext uri="{FF2B5EF4-FFF2-40B4-BE49-F238E27FC236}">
                  <a16:creationId xmlns:a16="http://schemas.microsoft.com/office/drawing/2014/main" id="{9F99CC42-448E-D488-2B83-D6D5E6B6A048}"/>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80" name="AutoShape 113">
              <a:extLst>
                <a:ext uri="{FF2B5EF4-FFF2-40B4-BE49-F238E27FC236}">
                  <a16:creationId xmlns:a16="http://schemas.microsoft.com/office/drawing/2014/main" id="{4AF01DA1-5DB1-6E85-AD63-75F77B08391B}"/>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1" name="AutoShape 114">
              <a:extLst>
                <a:ext uri="{FF2B5EF4-FFF2-40B4-BE49-F238E27FC236}">
                  <a16:creationId xmlns:a16="http://schemas.microsoft.com/office/drawing/2014/main" id="{38B5A904-49D8-F784-0028-2D2AA21BAF91}"/>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2" name="AutoShape 115">
              <a:extLst>
                <a:ext uri="{FF2B5EF4-FFF2-40B4-BE49-F238E27FC236}">
                  <a16:creationId xmlns:a16="http://schemas.microsoft.com/office/drawing/2014/main" id="{515A9845-BA54-C84D-CB61-8F2EEF9A6A7A}"/>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3" name="AutoShape 116">
              <a:extLst>
                <a:ext uri="{FF2B5EF4-FFF2-40B4-BE49-F238E27FC236}">
                  <a16:creationId xmlns:a16="http://schemas.microsoft.com/office/drawing/2014/main" id="{1FFB6778-88F7-F515-7A49-F934242661A4}"/>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4" name="AutoShape 117">
              <a:extLst>
                <a:ext uri="{FF2B5EF4-FFF2-40B4-BE49-F238E27FC236}">
                  <a16:creationId xmlns:a16="http://schemas.microsoft.com/office/drawing/2014/main" id="{6F2B75AC-A0B4-B336-F72A-39AE93E19654}"/>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85" name="Picture 2" descr="Washing machine - Free electronics icons">
              <a:extLst>
                <a:ext uri="{FF2B5EF4-FFF2-40B4-BE49-F238E27FC236}">
                  <a16:creationId xmlns:a16="http://schemas.microsoft.com/office/drawing/2014/main" id="{91BA4E52-2FC4-C816-A0F6-1D65DE9D6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Free icon &quot;Scissors icon&quot;">
              <a:extLst>
                <a:ext uri="{FF2B5EF4-FFF2-40B4-BE49-F238E27FC236}">
                  <a16:creationId xmlns:a16="http://schemas.microsoft.com/office/drawing/2014/main" id="{2BC0AE34-506F-45D9-492A-44C8F44D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Oil pumpjack extraction - Free buildings icons">
              <a:extLst>
                <a:ext uri="{FF2B5EF4-FFF2-40B4-BE49-F238E27FC236}">
                  <a16:creationId xmlns:a16="http://schemas.microsoft.com/office/drawing/2014/main" id="{BEC8A3C5-5DC6-48C9-38FC-5F2A9EC53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31BC5C6C-CB3D-0CCF-AFC5-96CCA402CA02}"/>
                </a:ext>
              </a:extLst>
            </p:cNvPr>
            <p:cNvPicPr>
              <a:picLocks noChangeAspect="1"/>
            </p:cNvPicPr>
            <p:nvPr/>
          </p:nvPicPr>
          <p:blipFill>
            <a:blip r:embed="rId5"/>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2641439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xfrm>
            <a:off x="8707438" y="3917950"/>
            <a:ext cx="436562"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FD3E55BE-EA25-4B16-A67E-547EF73F713E}" type="slidenum">
              <a:rPr lang="en-US" b="0" smtClean="0">
                <a:solidFill>
                  <a:schemeClr val="tx2"/>
                </a:solidFill>
              </a:rPr>
              <a:pPr/>
              <a:t>31</a:t>
            </a:fld>
            <a:endParaRPr lang="en-US" b="0" dirty="0"/>
          </a:p>
        </p:txBody>
      </p:sp>
      <p:sp>
        <p:nvSpPr>
          <p:cNvPr id="55301" name="Rectangle 4"/>
          <p:cNvSpPr>
            <a:spLocks noGrp="1" noChangeArrowheads="1"/>
          </p:cNvSpPr>
          <p:nvPr>
            <p:ph sz="half" idx="4294967295"/>
          </p:nvPr>
        </p:nvSpPr>
        <p:spPr>
          <a:xfrm>
            <a:off x="0" y="549275"/>
            <a:ext cx="4041775" cy="3863975"/>
          </a:xfrm>
          <a:prstGeom prst="rect">
            <a:avLst/>
          </a:prstGeom>
        </p:spPr>
        <p:txBody>
          <a:bodyPr>
            <a:normAutofit fontScale="85000" lnSpcReduction="10000"/>
          </a:bodyPr>
          <a:lstStyle/>
          <a:p>
            <a:pPr>
              <a:lnSpc>
                <a:spcPct val="90000"/>
              </a:lnSpc>
            </a:pPr>
            <a:r>
              <a:rPr lang="en-US" dirty="0"/>
              <a:t>Converts data from the source operational format to the DW format. Correspondence with the source layer is complicated by the presence of heterogeneous sources, which require a complex integration phase </a:t>
            </a:r>
          </a:p>
          <a:p>
            <a:pPr lvl="1">
              <a:lnSpc>
                <a:spcPct val="90000"/>
              </a:lnSpc>
            </a:pPr>
            <a:r>
              <a:rPr lang="en-US" sz="1600" dirty="0"/>
              <a:t>presence of free-form texts that hide important information </a:t>
            </a:r>
          </a:p>
          <a:p>
            <a:pPr lvl="1">
              <a:lnSpc>
                <a:spcPct val="90000"/>
              </a:lnSpc>
            </a:pPr>
            <a:r>
              <a:rPr lang="en-US" sz="1600" dirty="0"/>
              <a:t>use of different formats for the same data</a:t>
            </a:r>
          </a:p>
          <a:p>
            <a:pPr marL="0" indent="0">
              <a:buNone/>
            </a:pPr>
            <a:r>
              <a:rPr lang="en-US" dirty="0"/>
              <a:t>In particular, the following steps are carried out in order to be able to feed the reconciled data: </a:t>
            </a:r>
          </a:p>
          <a:p>
            <a:pPr lvl="1">
              <a:lnSpc>
                <a:spcPct val="90000"/>
              </a:lnSpc>
            </a:pPr>
            <a:r>
              <a:rPr lang="en-US" sz="1600" b="1" dirty="0">
                <a:solidFill>
                  <a:srgbClr val="C00000"/>
                </a:solidFill>
              </a:rPr>
              <a:t>conversion and normalization </a:t>
            </a:r>
            <a:r>
              <a:rPr lang="en-US" sz="1600" dirty="0"/>
              <a:t>(operate at the level of the format of  storage and units of measure to standardize the data)</a:t>
            </a:r>
          </a:p>
          <a:p>
            <a:pPr lvl="1">
              <a:lnSpc>
                <a:spcPct val="90000"/>
              </a:lnSpc>
            </a:pPr>
            <a:r>
              <a:rPr lang="en-US" sz="1600" b="1" dirty="0">
                <a:solidFill>
                  <a:srgbClr val="C00000"/>
                </a:solidFill>
              </a:rPr>
              <a:t>matching</a:t>
            </a:r>
            <a:r>
              <a:rPr lang="en-US" sz="1600" dirty="0"/>
              <a:t> (establishes matches between equivalent fields in different sources)</a:t>
            </a:r>
          </a:p>
          <a:p>
            <a:pPr lvl="1">
              <a:lnSpc>
                <a:spcPct val="90000"/>
              </a:lnSpc>
            </a:pPr>
            <a:r>
              <a:rPr lang="en-US" sz="1600" b="1" dirty="0">
                <a:solidFill>
                  <a:srgbClr val="C00000"/>
                </a:solidFill>
              </a:rPr>
              <a:t>selection</a:t>
            </a:r>
            <a:r>
              <a:rPr lang="en-US" sz="1600" dirty="0"/>
              <a:t> (reduces the number of fields and records compared to the sources)</a:t>
            </a:r>
          </a:p>
        </p:txBody>
      </p:sp>
      <p:sp>
        <p:nvSpPr>
          <p:cNvPr id="55300" name="Rectangle 3"/>
          <p:cNvSpPr>
            <a:spLocks noGrp="1" noChangeArrowheads="1"/>
          </p:cNvSpPr>
          <p:nvPr>
            <p:ph type="title" idx="4294967295"/>
          </p:nvPr>
        </p:nvSpPr>
        <p:spPr>
          <a:xfrm>
            <a:off x="0" y="93663"/>
            <a:ext cx="4625975" cy="449262"/>
          </a:xfrm>
          <a:prstGeom prst="rect">
            <a:avLst/>
          </a:prstGeom>
        </p:spPr>
        <p:txBody>
          <a:bodyPr>
            <a:normAutofit/>
          </a:bodyPr>
          <a:lstStyle/>
          <a:p>
            <a:pPr eaLnBrk="1" hangingPunct="1"/>
            <a:r>
              <a:rPr lang="en-US" dirty="0">
                <a:solidFill>
                  <a:schemeClr val="accent4">
                    <a:lumMod val="75000"/>
                  </a:schemeClr>
                </a:solidFill>
              </a:rPr>
              <a:t>Transformation</a:t>
            </a:r>
          </a:p>
        </p:txBody>
      </p:sp>
      <p:grpSp>
        <p:nvGrpSpPr>
          <p:cNvPr id="4" name="Group 3">
            <a:extLst>
              <a:ext uri="{FF2B5EF4-FFF2-40B4-BE49-F238E27FC236}">
                <a16:creationId xmlns:a16="http://schemas.microsoft.com/office/drawing/2014/main" id="{EB33DA30-95F8-CB5B-B863-47C0B036108E}"/>
              </a:ext>
            </a:extLst>
          </p:cNvPr>
          <p:cNvGrpSpPr/>
          <p:nvPr/>
        </p:nvGrpSpPr>
        <p:grpSpPr>
          <a:xfrm>
            <a:off x="5373677" y="93920"/>
            <a:ext cx="3451606" cy="4756430"/>
            <a:chOff x="5373677" y="93920"/>
            <a:chExt cx="3451606" cy="4756430"/>
          </a:xfrm>
        </p:grpSpPr>
        <p:sp>
          <p:nvSpPr>
            <p:cNvPr id="2" name="Parallelogram 1">
              <a:extLst>
                <a:ext uri="{FF2B5EF4-FFF2-40B4-BE49-F238E27FC236}">
                  <a16:creationId xmlns:a16="http://schemas.microsoft.com/office/drawing/2014/main" id="{0A2922CF-F444-684E-C1DC-9AC6D357A5F3}"/>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AutoShape 68">
              <a:extLst>
                <a:ext uri="{FF2B5EF4-FFF2-40B4-BE49-F238E27FC236}">
                  <a16:creationId xmlns:a16="http://schemas.microsoft.com/office/drawing/2014/main" id="{34AC908D-D897-C743-9B02-415713CC6F98}"/>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8" name="AutoShape 69">
              <a:extLst>
                <a:ext uri="{FF2B5EF4-FFF2-40B4-BE49-F238E27FC236}">
                  <a16:creationId xmlns:a16="http://schemas.microsoft.com/office/drawing/2014/main" id="{938DC24C-E81C-3749-86B6-5A2244943A61}"/>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69" name="AutoShape 70">
              <a:extLst>
                <a:ext uri="{FF2B5EF4-FFF2-40B4-BE49-F238E27FC236}">
                  <a16:creationId xmlns:a16="http://schemas.microsoft.com/office/drawing/2014/main" id="{73B2002C-550B-174B-8DA3-BAC5FF015E86}"/>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Text Box 71">
              <a:extLst>
                <a:ext uri="{FF2B5EF4-FFF2-40B4-BE49-F238E27FC236}">
                  <a16:creationId xmlns:a16="http://schemas.microsoft.com/office/drawing/2014/main" id="{18EF0EC2-6CFE-8A42-B166-2D56D5F569DB}"/>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1" name="Text Box 72">
              <a:extLst>
                <a:ext uri="{FF2B5EF4-FFF2-40B4-BE49-F238E27FC236}">
                  <a16:creationId xmlns:a16="http://schemas.microsoft.com/office/drawing/2014/main" id="{EF03D245-9F15-714B-B934-B52A1DD97128}"/>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FC9DAE81-0407-AF45-815A-68D9540A4EE8}"/>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E827CE63-A329-D646-8A5D-2B76C4175DD6}"/>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22FA0707-DAED-1346-BAFB-442BB15A619E}"/>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92" name="Freeform 102">
              <a:extLst>
                <a:ext uri="{FF2B5EF4-FFF2-40B4-BE49-F238E27FC236}">
                  <a16:creationId xmlns:a16="http://schemas.microsoft.com/office/drawing/2014/main" id="{6CB2E5B9-F059-F34C-A5E2-CE1B2AD82EBB}"/>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3" name="Freeform 103">
              <a:extLst>
                <a:ext uri="{FF2B5EF4-FFF2-40B4-BE49-F238E27FC236}">
                  <a16:creationId xmlns:a16="http://schemas.microsoft.com/office/drawing/2014/main" id="{74FB3150-09E9-4542-AD58-C554EAF6FCD5}"/>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4" name="Freeform 104">
              <a:extLst>
                <a:ext uri="{FF2B5EF4-FFF2-40B4-BE49-F238E27FC236}">
                  <a16:creationId xmlns:a16="http://schemas.microsoft.com/office/drawing/2014/main" id="{4D9ACB80-F6A6-C64E-AAED-B2DF11DD271C}"/>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5" name="Freeform 105">
              <a:extLst>
                <a:ext uri="{FF2B5EF4-FFF2-40B4-BE49-F238E27FC236}">
                  <a16:creationId xmlns:a16="http://schemas.microsoft.com/office/drawing/2014/main" id="{A9E1BBCD-C1EC-2A47-A0E7-73282F0FD6DD}"/>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7" name="AutoShape 113">
              <a:extLst>
                <a:ext uri="{FF2B5EF4-FFF2-40B4-BE49-F238E27FC236}">
                  <a16:creationId xmlns:a16="http://schemas.microsoft.com/office/drawing/2014/main" id="{C62BB2D3-D592-B243-8BD9-D5F81C72085F}"/>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98" name="AutoShape 114">
              <a:extLst>
                <a:ext uri="{FF2B5EF4-FFF2-40B4-BE49-F238E27FC236}">
                  <a16:creationId xmlns:a16="http://schemas.microsoft.com/office/drawing/2014/main" id="{2D800797-7ED5-ED45-BE6A-1BE63DEBF8BD}"/>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99" name="AutoShape 115">
              <a:extLst>
                <a:ext uri="{FF2B5EF4-FFF2-40B4-BE49-F238E27FC236}">
                  <a16:creationId xmlns:a16="http://schemas.microsoft.com/office/drawing/2014/main" id="{87BE405A-6459-E34D-855E-0064496667D4}"/>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100" name="AutoShape 116">
              <a:extLst>
                <a:ext uri="{FF2B5EF4-FFF2-40B4-BE49-F238E27FC236}">
                  <a16:creationId xmlns:a16="http://schemas.microsoft.com/office/drawing/2014/main" id="{700193CA-0FB6-1E49-9DEF-A6EB0597B7F0}"/>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101" name="AutoShape 117">
              <a:extLst>
                <a:ext uri="{FF2B5EF4-FFF2-40B4-BE49-F238E27FC236}">
                  <a16:creationId xmlns:a16="http://schemas.microsoft.com/office/drawing/2014/main" id="{1C460AA5-9200-6340-8BC3-A8345063123A}"/>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1026" name="Picture 2" descr="Washing machine - Free electronics icons">
              <a:extLst>
                <a:ext uri="{FF2B5EF4-FFF2-40B4-BE49-F238E27FC236}">
                  <a16:creationId xmlns:a16="http://schemas.microsoft.com/office/drawing/2014/main" id="{35C06F21-DF89-82DC-F2BD-1215246B4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Scissors icon&quot;">
              <a:extLst>
                <a:ext uri="{FF2B5EF4-FFF2-40B4-BE49-F238E27FC236}">
                  <a16:creationId xmlns:a16="http://schemas.microsoft.com/office/drawing/2014/main" id="{1A47797C-BF68-7626-4A23-51F8257B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il pumpjack extraction - Free buildings icons">
              <a:extLst>
                <a:ext uri="{FF2B5EF4-FFF2-40B4-BE49-F238E27FC236}">
                  <a16:creationId xmlns:a16="http://schemas.microsoft.com/office/drawing/2014/main" id="{536CE23C-4786-FD3F-8258-A9F245655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70453D-95D1-B97A-8065-9ED8D95D131A}"/>
                </a:ext>
              </a:extLst>
            </p:cNvPr>
            <p:cNvPicPr>
              <a:picLocks noChangeAspect="1"/>
            </p:cNvPicPr>
            <p:nvPr/>
          </p:nvPicPr>
          <p:blipFill>
            <a:blip r:embed="rId5"/>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403749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32</a:t>
            </a:fld>
            <a:endParaRPr lang="en-US" b="0" dirty="0"/>
          </a:p>
        </p:txBody>
      </p:sp>
      <p:sp>
        <p:nvSpPr>
          <p:cNvPr id="56323" name="Rectangle 2"/>
          <p:cNvSpPr>
            <a:spLocks noGrp="1" noChangeArrowheads="1"/>
          </p:cNvSpPr>
          <p:nvPr>
            <p:ph type="title" idx="4294967295"/>
          </p:nvPr>
        </p:nvSpPr>
        <p:spPr>
          <a:xfrm>
            <a:off x="0" y="0"/>
            <a:ext cx="0" cy="0"/>
          </a:xfrm>
          <a:prstGeom prst="rect">
            <a:avLst/>
          </a:prstGeom>
        </p:spPr>
        <p:txBody>
          <a:bodyPr>
            <a:normAutofit fontScale="90000"/>
          </a:bodyPr>
          <a:lstStyle/>
          <a:p>
            <a:pPr eaLnBrk="1" hangingPunct="1"/>
            <a:r>
              <a:rPr lang="en-US" dirty="0"/>
              <a:t>Cleaning and Transformation: Example</a:t>
            </a:r>
          </a:p>
        </p:txBody>
      </p:sp>
      <p:sp>
        <p:nvSpPr>
          <p:cNvPr id="56324" name="Text Box 8"/>
          <p:cNvSpPr txBox="1">
            <a:spLocks noChangeArrowheads="1"/>
          </p:cNvSpPr>
          <p:nvPr/>
        </p:nvSpPr>
        <p:spPr bwMode="auto">
          <a:xfrm>
            <a:off x="2383587" y="296824"/>
            <a:ext cx="111120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dirty="0">
                <a:latin typeface="Times" pitchFamily="18" charset="0"/>
              </a:rPr>
              <a:t>Carlo Bianchi</a:t>
            </a:r>
          </a:p>
          <a:p>
            <a:pPr algn="l"/>
            <a:r>
              <a:rPr lang="en-US" sz="1050" b="0" dirty="0" err="1">
                <a:latin typeface="Times" pitchFamily="18" charset="0"/>
              </a:rPr>
              <a:t>P.zza</a:t>
            </a:r>
            <a:r>
              <a:rPr lang="en-US" sz="1050" b="0" dirty="0">
                <a:latin typeface="Times" pitchFamily="18" charset="0"/>
              </a:rPr>
              <a:t> Duomo 1</a:t>
            </a:r>
          </a:p>
          <a:p>
            <a:pPr algn="l"/>
            <a:r>
              <a:rPr lang="en-US" sz="1050" b="0" dirty="0">
                <a:latin typeface="Times" pitchFamily="18" charset="0"/>
              </a:rPr>
              <a:t>43121 Milano (I)</a:t>
            </a:r>
          </a:p>
        </p:txBody>
      </p:sp>
      <p:grpSp>
        <p:nvGrpSpPr>
          <p:cNvPr id="2" name="Group 18"/>
          <p:cNvGrpSpPr>
            <a:grpSpLocks/>
          </p:cNvGrpSpPr>
          <p:nvPr/>
        </p:nvGrpSpPr>
        <p:grpSpPr bwMode="auto">
          <a:xfrm>
            <a:off x="2521540" y="617699"/>
            <a:ext cx="3677841" cy="1062038"/>
            <a:chOff x="1348" y="1208"/>
            <a:chExt cx="3089" cy="892"/>
          </a:xfrm>
        </p:grpSpPr>
        <p:sp>
          <p:nvSpPr>
            <p:cNvPr id="56337" name="Rectangle 7"/>
            <p:cNvSpPr>
              <a:spLocks noChangeArrowheads="1"/>
            </p:cNvSpPr>
            <p:nvPr/>
          </p:nvSpPr>
          <p:spPr bwMode="auto">
            <a:xfrm>
              <a:off x="2802" y="1237"/>
              <a:ext cx="549" cy="812"/>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8" name="Text Box 9"/>
            <p:cNvSpPr txBox="1">
              <a:spLocks noChangeArrowheads="1"/>
            </p:cNvSpPr>
            <p:nvPr/>
          </p:nvSpPr>
          <p:spPr bwMode="auto">
            <a:xfrm>
              <a:off x="2775" y="1208"/>
              <a:ext cx="1662"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958850" algn="l"/>
                </a:tabLst>
                <a:defRPr sz="1400" b="1">
                  <a:solidFill>
                    <a:schemeClr val="tx1"/>
                  </a:solidFill>
                  <a:latin typeface="Arial" charset="0"/>
                </a:defRPr>
              </a:lvl1pPr>
              <a:lvl2pPr marL="742950" indent="-285750">
                <a:tabLst>
                  <a:tab pos="958850" algn="l"/>
                </a:tabLst>
                <a:defRPr sz="1400" b="1">
                  <a:solidFill>
                    <a:schemeClr val="tx1"/>
                  </a:solidFill>
                  <a:latin typeface="Arial" charset="0"/>
                </a:defRPr>
              </a:lvl2pPr>
              <a:lvl3pPr marL="1143000" indent="-228600">
                <a:tabLst>
                  <a:tab pos="958850" algn="l"/>
                </a:tabLst>
                <a:defRPr sz="1400" b="1">
                  <a:solidFill>
                    <a:schemeClr val="tx1"/>
                  </a:solidFill>
                  <a:latin typeface="Arial" charset="0"/>
                </a:defRPr>
              </a:lvl3pPr>
              <a:lvl4pPr marL="1600200" indent="-228600">
                <a:tabLst>
                  <a:tab pos="958850" algn="l"/>
                </a:tabLst>
                <a:defRPr sz="1400" b="1">
                  <a:solidFill>
                    <a:schemeClr val="tx1"/>
                  </a:solidFill>
                  <a:latin typeface="Arial" charset="0"/>
                </a:defRPr>
              </a:lvl4pPr>
              <a:lvl5pPr marL="2057400" indent="-228600">
                <a:tabLst>
                  <a:tab pos="958850" algn="l"/>
                </a:tabLst>
                <a:defRPr sz="1400" b="1">
                  <a:solidFill>
                    <a:schemeClr val="tx1"/>
                  </a:solidFill>
                  <a:latin typeface="Arial" charset="0"/>
                </a:defRPr>
              </a:lvl5pPr>
              <a:lvl6pPr marL="2514600" indent="-228600" algn="ctr" eaLnBrk="0" fontAlgn="base" hangingPunct="0">
                <a:spcBef>
                  <a:spcPct val="0"/>
                </a:spcBef>
                <a:spcAft>
                  <a:spcPct val="0"/>
                </a:spcAft>
                <a:tabLst>
                  <a:tab pos="958850" algn="l"/>
                </a:tabLst>
                <a:defRPr sz="1400" b="1">
                  <a:solidFill>
                    <a:schemeClr val="tx1"/>
                  </a:solidFill>
                  <a:latin typeface="Arial" charset="0"/>
                </a:defRPr>
              </a:lvl6pPr>
              <a:lvl7pPr marL="2971800" indent="-228600" algn="ctr" eaLnBrk="0" fontAlgn="base" hangingPunct="0">
                <a:spcBef>
                  <a:spcPct val="0"/>
                </a:spcBef>
                <a:spcAft>
                  <a:spcPct val="0"/>
                </a:spcAft>
                <a:tabLst>
                  <a:tab pos="958850" algn="l"/>
                </a:tabLst>
                <a:defRPr sz="1400" b="1">
                  <a:solidFill>
                    <a:schemeClr val="tx1"/>
                  </a:solidFill>
                  <a:latin typeface="Arial" charset="0"/>
                </a:defRPr>
              </a:lvl7pPr>
              <a:lvl8pPr marL="3429000" indent="-228600" algn="ctr" eaLnBrk="0" fontAlgn="base" hangingPunct="0">
                <a:spcBef>
                  <a:spcPct val="0"/>
                </a:spcBef>
                <a:spcAft>
                  <a:spcPct val="0"/>
                </a:spcAft>
                <a:tabLst>
                  <a:tab pos="958850" algn="l"/>
                </a:tabLst>
                <a:defRPr sz="1400" b="1">
                  <a:solidFill>
                    <a:schemeClr val="tx1"/>
                  </a:solidFill>
                  <a:latin typeface="Arial" charset="0"/>
                </a:defRPr>
              </a:lvl8pPr>
              <a:lvl9pPr marL="3886200" indent="-228600" algn="ctr" eaLnBrk="0" fontAlgn="base" hangingPunct="0">
                <a:spcBef>
                  <a:spcPct val="0"/>
                </a:spcBef>
                <a:spcAft>
                  <a:spcPct val="0"/>
                </a:spcAft>
                <a:tabLst>
                  <a:tab pos="958850" algn="l"/>
                </a:tabLst>
                <a:defRPr sz="1400" b="1">
                  <a:solidFill>
                    <a:schemeClr val="tx1"/>
                  </a:solidFill>
                  <a:latin typeface="Arial" charset="0"/>
                </a:defRPr>
              </a:lvl9pPr>
            </a:lstStyle>
            <a:p>
              <a:pPr algn="l"/>
              <a:r>
                <a:rPr lang="en-US" sz="1050" b="0" dirty="0" err="1">
                  <a:solidFill>
                    <a:srgbClr val="FF0000"/>
                  </a:solidFill>
                  <a:latin typeface="Helvetica" pitchFamily="34" charset="0"/>
                </a:rPr>
                <a:t>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Carlo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cognome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Bianchi</a:t>
              </a:r>
              <a:endParaRPr lang="en-US" sz="1050" b="0" dirty="0">
                <a:latin typeface="Helvetica" pitchFamily="34" charset="0"/>
              </a:endParaRPr>
            </a:p>
            <a:p>
              <a:r>
                <a:rPr lang="en-US" sz="1050" b="0" dirty="0" err="1">
                  <a:solidFill>
                    <a:srgbClr val="FF0000"/>
                  </a:solidFill>
                  <a:latin typeface="Helvetica" pitchFamily="34" charset="0"/>
                </a:rPr>
                <a:t>indirizzo</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err="1">
                  <a:latin typeface="Times" pitchFamily="18" charset="0"/>
                </a:rPr>
                <a:t>P.zza</a:t>
              </a:r>
              <a:r>
                <a:rPr lang="en-US" sz="1050" b="0" dirty="0">
                  <a:latin typeface="Times" pitchFamily="18" charset="0"/>
                </a:rPr>
                <a:t> Duomo 1</a:t>
              </a:r>
            </a:p>
            <a:p>
              <a:r>
                <a:rPr lang="en-US" sz="1050" b="0" dirty="0">
                  <a:solidFill>
                    <a:srgbClr val="FF0000"/>
                  </a:solidFill>
                  <a:latin typeface="Helvetica" pitchFamily="34" charset="0"/>
                </a:rPr>
                <a:t>CAP:</a:t>
              </a:r>
              <a:r>
                <a:rPr lang="en-US" sz="1050" b="0" dirty="0">
                  <a:solidFill>
                    <a:schemeClr val="bg2"/>
                  </a:solidFill>
                  <a:latin typeface="Helvetica" pitchFamily="34" charset="0"/>
                </a:rPr>
                <a:t>	</a:t>
              </a:r>
              <a:r>
                <a:rPr lang="en-US" sz="1050" b="0" dirty="0">
                  <a:latin typeface="Times" pitchFamily="18" charset="0"/>
                </a:rPr>
                <a:t>43121</a:t>
              </a:r>
              <a:r>
                <a:rPr lang="en-US" sz="1050" b="0" dirty="0">
                  <a:latin typeface="Helvetica" pitchFamily="34" charset="0"/>
                </a:rPr>
                <a:t> </a:t>
              </a:r>
            </a:p>
            <a:p>
              <a:pPr algn="l"/>
              <a:r>
                <a:rPr lang="en-US" sz="1050" b="0" dirty="0" err="1">
                  <a:solidFill>
                    <a:srgbClr val="FF0000"/>
                  </a:solidFill>
                  <a:latin typeface="Helvetica" pitchFamily="34" charset="0"/>
                </a:rPr>
                <a:t>città</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Milano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nazione</a:t>
              </a:r>
              <a:r>
                <a:rPr lang="en-US" sz="1050" b="0" dirty="0">
                  <a:solidFill>
                    <a:srgbClr val="FF0000"/>
                  </a:solidFill>
                  <a:latin typeface="Helvetica" pitchFamily="34" charset="0"/>
                </a:rPr>
                <a:t>:</a:t>
              </a:r>
              <a:r>
                <a:rPr lang="en-US" sz="1050" b="0" dirty="0">
                  <a:latin typeface="Helvetica" pitchFamily="34" charset="0"/>
                </a:rPr>
                <a:t>	</a:t>
              </a:r>
              <a:r>
                <a:rPr lang="en-US" sz="1050" b="0" dirty="0">
                  <a:latin typeface="Times" pitchFamily="18" charset="0"/>
                </a:rPr>
                <a:t>I</a:t>
              </a:r>
              <a:endParaRPr lang="en-US" sz="1050" b="0" dirty="0">
                <a:latin typeface="Helvetica" pitchFamily="34" charset="0"/>
              </a:endParaRPr>
            </a:p>
          </p:txBody>
        </p:sp>
        <p:sp>
          <p:nvSpPr>
            <p:cNvPr id="56339" name="AutoShape 12"/>
            <p:cNvSpPr>
              <a:spLocks noChangeArrowheads="1"/>
            </p:cNvSpPr>
            <p:nvPr/>
          </p:nvSpPr>
          <p:spPr bwMode="auto">
            <a:xfrm flipV="1">
              <a:off x="2178" y="1303"/>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40" name="Text Box 15"/>
            <p:cNvSpPr txBox="1">
              <a:spLocks noChangeArrowheads="1"/>
            </p:cNvSpPr>
            <p:nvPr/>
          </p:nvSpPr>
          <p:spPr bwMode="auto">
            <a:xfrm>
              <a:off x="1348" y="1625"/>
              <a:ext cx="850"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Normalization</a:t>
              </a:r>
            </a:p>
          </p:txBody>
        </p:sp>
      </p:grpSp>
      <p:grpSp>
        <p:nvGrpSpPr>
          <p:cNvPr id="3" name="Group 19"/>
          <p:cNvGrpSpPr>
            <a:grpSpLocks/>
          </p:cNvGrpSpPr>
          <p:nvPr/>
        </p:nvGrpSpPr>
        <p:grpSpPr bwMode="auto">
          <a:xfrm>
            <a:off x="2932373" y="1684498"/>
            <a:ext cx="3377805" cy="1062038"/>
            <a:chOff x="1715" y="2104"/>
            <a:chExt cx="2837" cy="892"/>
          </a:xfrm>
        </p:grpSpPr>
        <p:sp>
          <p:nvSpPr>
            <p:cNvPr id="56332" name="Rectangle 5"/>
            <p:cNvSpPr>
              <a:spLocks noChangeArrowheads="1"/>
            </p:cNvSpPr>
            <p:nvPr/>
          </p:nvSpPr>
          <p:spPr bwMode="auto">
            <a:xfrm>
              <a:off x="2293" y="2401"/>
              <a:ext cx="820" cy="140"/>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3" name="Rectangle 6"/>
            <p:cNvSpPr>
              <a:spLocks noChangeArrowheads="1"/>
            </p:cNvSpPr>
            <p:nvPr/>
          </p:nvSpPr>
          <p:spPr bwMode="auto">
            <a:xfrm>
              <a:off x="2301" y="2811"/>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4" name="Text Box 10"/>
            <p:cNvSpPr txBox="1">
              <a:spLocks noChangeArrowheads="1"/>
            </p:cNvSpPr>
            <p:nvPr/>
          </p:nvSpPr>
          <p:spPr bwMode="auto">
            <a:xfrm>
              <a:off x="1715" y="2104"/>
              <a:ext cx="1473"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solidFill>
                    <a:srgbClr val="FF0000"/>
                  </a:solidFill>
                  <a:latin typeface="Times" pitchFamily="18" charset="0"/>
                </a:rPr>
                <a:t>Piazza Duomo 1</a:t>
              </a:r>
              <a:endParaRPr lang="en-US" sz="1050" b="0" dirty="0">
                <a:solidFill>
                  <a:srgbClr val="FF0000"/>
                </a:solidFill>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solidFill>
                    <a:srgbClr val="FF0000"/>
                  </a:solidFill>
                  <a:latin typeface="Times" pitchFamily="18" charset="0"/>
                </a:rPr>
                <a:t>Italia</a:t>
              </a:r>
            </a:p>
          </p:txBody>
        </p:sp>
        <p:sp>
          <p:nvSpPr>
            <p:cNvPr id="56335" name="AutoShape 14"/>
            <p:cNvSpPr>
              <a:spLocks noChangeArrowheads="1"/>
            </p:cNvSpPr>
            <p:nvPr/>
          </p:nvSpPr>
          <p:spPr bwMode="auto">
            <a:xfrm flipH="1" flipV="1">
              <a:off x="3224" y="2109"/>
              <a:ext cx="467"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2 w 21600"/>
                <a:gd name="T13" fmla="*/ 2898 h 21600"/>
                <a:gd name="T14" fmla="*/ 18224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6" name="Text Box 16"/>
            <p:cNvSpPr txBox="1">
              <a:spLocks noChangeArrowheads="1"/>
            </p:cNvSpPr>
            <p:nvPr/>
          </p:nvSpPr>
          <p:spPr bwMode="auto">
            <a:xfrm>
              <a:off x="3608" y="2226"/>
              <a:ext cx="944"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Standardization</a:t>
              </a:r>
            </a:p>
          </p:txBody>
        </p:sp>
      </p:grpSp>
      <p:grpSp>
        <p:nvGrpSpPr>
          <p:cNvPr id="11" name="Group 10"/>
          <p:cNvGrpSpPr/>
          <p:nvPr/>
        </p:nvGrpSpPr>
        <p:grpSpPr>
          <a:xfrm>
            <a:off x="2383587" y="2571750"/>
            <a:ext cx="5500469" cy="1285657"/>
            <a:chOff x="1956013" y="4642482"/>
            <a:chExt cx="7333958" cy="1714209"/>
          </a:xfrm>
        </p:grpSpPr>
        <p:grpSp>
          <p:nvGrpSpPr>
            <p:cNvPr id="4" name="Group 20"/>
            <p:cNvGrpSpPr>
              <a:grpSpLocks/>
            </p:cNvGrpSpPr>
            <p:nvPr/>
          </p:nvGrpSpPr>
          <p:grpSpPr bwMode="auto">
            <a:xfrm>
              <a:off x="1956013" y="4762500"/>
              <a:ext cx="4484689" cy="1416051"/>
              <a:chOff x="1577" y="2923"/>
              <a:chExt cx="2825" cy="892"/>
            </a:xfrm>
          </p:grpSpPr>
          <p:sp>
            <p:nvSpPr>
              <p:cNvPr id="56328" name="Rectangle 4"/>
              <p:cNvSpPr>
                <a:spLocks noChangeArrowheads="1"/>
              </p:cNvSpPr>
              <p:nvPr/>
            </p:nvSpPr>
            <p:spPr bwMode="auto">
              <a:xfrm>
                <a:off x="3334" y="3353"/>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29" name="Text Box 11"/>
              <p:cNvSpPr txBox="1">
                <a:spLocks noChangeArrowheads="1"/>
              </p:cNvSpPr>
              <p:nvPr/>
            </p:nvSpPr>
            <p:spPr bwMode="auto">
              <a:xfrm>
                <a:off x="2775" y="2923"/>
                <a:ext cx="1627"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latin typeface="Times" pitchFamily="18" charset="0"/>
                  </a:rPr>
                  <a:t>Piazza Duomo 1</a:t>
                </a:r>
                <a:endParaRPr lang="en-US" sz="1050" b="0" dirty="0">
                  <a:latin typeface="Helvetica" pitchFamily="34" charset="0"/>
                </a:endParaRPr>
              </a:p>
              <a:p>
                <a:pPr algn="l"/>
                <a:r>
                  <a:rPr lang="en-US" sz="1050" b="0" dirty="0">
                    <a:latin typeface="Helvetica" pitchFamily="34" charset="0"/>
                  </a:rPr>
                  <a:t>CAP:         </a:t>
                </a:r>
                <a:r>
                  <a:rPr lang="en-US" sz="1050" b="0" dirty="0">
                    <a:solidFill>
                      <a:srgbClr val="FF0000"/>
                    </a:solidFill>
                    <a:latin typeface="Times" pitchFamily="18" charset="0"/>
                  </a:rPr>
                  <a:t>20121</a:t>
                </a:r>
                <a:r>
                  <a:rPr lang="en-US" sz="1050" b="0" dirty="0">
                    <a:solidFill>
                      <a:schemeClr val="bg2"/>
                    </a:solidFill>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latin typeface="Times" pitchFamily="18" charset="0"/>
                  </a:rPr>
                  <a:t>Italia</a:t>
                </a:r>
              </a:p>
            </p:txBody>
          </p:sp>
          <p:sp>
            <p:nvSpPr>
              <p:cNvPr id="56330" name="AutoShape 13"/>
              <p:cNvSpPr>
                <a:spLocks noChangeArrowheads="1"/>
              </p:cNvSpPr>
              <p:nvPr/>
            </p:nvSpPr>
            <p:spPr bwMode="auto">
              <a:xfrm flipV="1">
                <a:off x="2244" y="3024"/>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1" name="Text Box 17"/>
              <p:cNvSpPr txBox="1">
                <a:spLocks noChangeArrowheads="1"/>
              </p:cNvSpPr>
              <p:nvPr/>
            </p:nvSpPr>
            <p:spPr bwMode="auto">
              <a:xfrm>
                <a:off x="1577" y="3235"/>
                <a:ext cx="679"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Correction</a:t>
                </a:r>
              </a:p>
            </p:txBody>
          </p:sp>
        </p:grpSp>
        <p:pic>
          <p:nvPicPr>
            <p:cNvPr id="10" name="Picture 9"/>
            <p:cNvPicPr>
              <a:picLocks noChangeAspect="1"/>
            </p:cNvPicPr>
            <p:nvPr/>
          </p:nvPicPr>
          <p:blipFill>
            <a:blip r:embed="rId2"/>
            <a:stretch>
              <a:fillRect/>
            </a:stretch>
          </p:blipFill>
          <p:spPr>
            <a:xfrm>
              <a:off x="6341936" y="4642482"/>
              <a:ext cx="2948035" cy="1714209"/>
            </a:xfrm>
            <a:prstGeom prst="rect">
              <a:avLst/>
            </a:prstGeom>
          </p:spPr>
        </p:pic>
      </p:grpSp>
    </p:spTree>
    <p:extLst>
      <p:ext uri="{BB962C8B-B14F-4D97-AF65-F5344CB8AC3E}">
        <p14:creationId xmlns:p14="http://schemas.microsoft.com/office/powerpoint/2010/main" val="387338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33</a:t>
            </a:fld>
            <a:endParaRPr lang="en-US" b="0" dirty="0"/>
          </a:p>
        </p:txBody>
      </p:sp>
      <p:sp>
        <p:nvSpPr>
          <p:cNvPr id="56323" name="Rectangle 2"/>
          <p:cNvSpPr>
            <a:spLocks noGrp="1" noChangeArrowheads="1"/>
          </p:cNvSpPr>
          <p:nvPr>
            <p:ph type="title" idx="4294967295"/>
          </p:nvPr>
        </p:nvSpPr>
        <p:spPr>
          <a:xfrm>
            <a:off x="0" y="0"/>
            <a:ext cx="0" cy="0"/>
          </a:xfrm>
          <a:prstGeom prst="rect">
            <a:avLst/>
          </a:prstGeom>
        </p:spPr>
        <p:txBody>
          <a:bodyPr>
            <a:normAutofit fontScale="90000"/>
          </a:bodyPr>
          <a:lstStyle/>
          <a:p>
            <a:pPr eaLnBrk="1" hangingPunct="1"/>
            <a:r>
              <a:rPr lang="en-US" dirty="0"/>
              <a:t>Cleaning and Transformation: Example</a:t>
            </a:r>
          </a:p>
        </p:txBody>
      </p:sp>
      <p:sp>
        <p:nvSpPr>
          <p:cNvPr id="56324" name="Text Box 8"/>
          <p:cNvSpPr txBox="1">
            <a:spLocks noChangeArrowheads="1"/>
          </p:cNvSpPr>
          <p:nvPr/>
        </p:nvSpPr>
        <p:spPr bwMode="auto">
          <a:xfrm>
            <a:off x="2653552" y="383412"/>
            <a:ext cx="111120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dirty="0">
                <a:latin typeface="Times" pitchFamily="18" charset="0"/>
              </a:rPr>
              <a:t>Carlo Bianchi</a:t>
            </a:r>
          </a:p>
          <a:p>
            <a:pPr algn="l"/>
            <a:r>
              <a:rPr lang="en-US" sz="1050" b="0" dirty="0" err="1">
                <a:latin typeface="Times" pitchFamily="18" charset="0"/>
              </a:rPr>
              <a:t>P.zza</a:t>
            </a:r>
            <a:r>
              <a:rPr lang="en-US" sz="1050" b="0" dirty="0">
                <a:latin typeface="Times" pitchFamily="18" charset="0"/>
              </a:rPr>
              <a:t> Duomo 1</a:t>
            </a:r>
          </a:p>
          <a:p>
            <a:pPr algn="l"/>
            <a:r>
              <a:rPr lang="en-US" sz="1050" b="0" dirty="0">
                <a:latin typeface="Times" pitchFamily="18" charset="0"/>
              </a:rPr>
              <a:t>43121 Milano (I)</a:t>
            </a:r>
          </a:p>
        </p:txBody>
      </p:sp>
      <p:grpSp>
        <p:nvGrpSpPr>
          <p:cNvPr id="2" name="Group 18"/>
          <p:cNvGrpSpPr>
            <a:grpSpLocks/>
          </p:cNvGrpSpPr>
          <p:nvPr/>
        </p:nvGrpSpPr>
        <p:grpSpPr bwMode="auto">
          <a:xfrm>
            <a:off x="2791505" y="704287"/>
            <a:ext cx="3677841" cy="1062038"/>
            <a:chOff x="1348" y="1208"/>
            <a:chExt cx="3089" cy="892"/>
          </a:xfrm>
        </p:grpSpPr>
        <p:sp>
          <p:nvSpPr>
            <p:cNvPr id="56337" name="Rectangle 7"/>
            <p:cNvSpPr>
              <a:spLocks noChangeArrowheads="1"/>
            </p:cNvSpPr>
            <p:nvPr/>
          </p:nvSpPr>
          <p:spPr bwMode="auto">
            <a:xfrm>
              <a:off x="2802" y="1237"/>
              <a:ext cx="549" cy="812"/>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8" name="Text Box 9"/>
            <p:cNvSpPr txBox="1">
              <a:spLocks noChangeArrowheads="1"/>
            </p:cNvSpPr>
            <p:nvPr/>
          </p:nvSpPr>
          <p:spPr bwMode="auto">
            <a:xfrm>
              <a:off x="2775" y="1208"/>
              <a:ext cx="1662"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958850" algn="l"/>
                </a:tabLst>
                <a:defRPr sz="1400" b="1">
                  <a:solidFill>
                    <a:schemeClr val="tx1"/>
                  </a:solidFill>
                  <a:latin typeface="Arial" charset="0"/>
                </a:defRPr>
              </a:lvl1pPr>
              <a:lvl2pPr marL="742950" indent="-285750">
                <a:tabLst>
                  <a:tab pos="958850" algn="l"/>
                </a:tabLst>
                <a:defRPr sz="1400" b="1">
                  <a:solidFill>
                    <a:schemeClr val="tx1"/>
                  </a:solidFill>
                  <a:latin typeface="Arial" charset="0"/>
                </a:defRPr>
              </a:lvl2pPr>
              <a:lvl3pPr marL="1143000" indent="-228600">
                <a:tabLst>
                  <a:tab pos="958850" algn="l"/>
                </a:tabLst>
                <a:defRPr sz="1400" b="1">
                  <a:solidFill>
                    <a:schemeClr val="tx1"/>
                  </a:solidFill>
                  <a:latin typeface="Arial" charset="0"/>
                </a:defRPr>
              </a:lvl3pPr>
              <a:lvl4pPr marL="1600200" indent="-228600">
                <a:tabLst>
                  <a:tab pos="958850" algn="l"/>
                </a:tabLst>
                <a:defRPr sz="1400" b="1">
                  <a:solidFill>
                    <a:schemeClr val="tx1"/>
                  </a:solidFill>
                  <a:latin typeface="Arial" charset="0"/>
                </a:defRPr>
              </a:lvl4pPr>
              <a:lvl5pPr marL="2057400" indent="-228600">
                <a:tabLst>
                  <a:tab pos="958850" algn="l"/>
                </a:tabLst>
                <a:defRPr sz="1400" b="1">
                  <a:solidFill>
                    <a:schemeClr val="tx1"/>
                  </a:solidFill>
                  <a:latin typeface="Arial" charset="0"/>
                </a:defRPr>
              </a:lvl5pPr>
              <a:lvl6pPr marL="2514600" indent="-228600" algn="ctr" eaLnBrk="0" fontAlgn="base" hangingPunct="0">
                <a:spcBef>
                  <a:spcPct val="0"/>
                </a:spcBef>
                <a:spcAft>
                  <a:spcPct val="0"/>
                </a:spcAft>
                <a:tabLst>
                  <a:tab pos="958850" algn="l"/>
                </a:tabLst>
                <a:defRPr sz="1400" b="1">
                  <a:solidFill>
                    <a:schemeClr val="tx1"/>
                  </a:solidFill>
                  <a:latin typeface="Arial" charset="0"/>
                </a:defRPr>
              </a:lvl6pPr>
              <a:lvl7pPr marL="2971800" indent="-228600" algn="ctr" eaLnBrk="0" fontAlgn="base" hangingPunct="0">
                <a:spcBef>
                  <a:spcPct val="0"/>
                </a:spcBef>
                <a:spcAft>
                  <a:spcPct val="0"/>
                </a:spcAft>
                <a:tabLst>
                  <a:tab pos="958850" algn="l"/>
                </a:tabLst>
                <a:defRPr sz="1400" b="1">
                  <a:solidFill>
                    <a:schemeClr val="tx1"/>
                  </a:solidFill>
                  <a:latin typeface="Arial" charset="0"/>
                </a:defRPr>
              </a:lvl7pPr>
              <a:lvl8pPr marL="3429000" indent="-228600" algn="ctr" eaLnBrk="0" fontAlgn="base" hangingPunct="0">
                <a:spcBef>
                  <a:spcPct val="0"/>
                </a:spcBef>
                <a:spcAft>
                  <a:spcPct val="0"/>
                </a:spcAft>
                <a:tabLst>
                  <a:tab pos="958850" algn="l"/>
                </a:tabLst>
                <a:defRPr sz="1400" b="1">
                  <a:solidFill>
                    <a:schemeClr val="tx1"/>
                  </a:solidFill>
                  <a:latin typeface="Arial" charset="0"/>
                </a:defRPr>
              </a:lvl8pPr>
              <a:lvl9pPr marL="3886200" indent="-228600" algn="ctr" eaLnBrk="0" fontAlgn="base" hangingPunct="0">
                <a:spcBef>
                  <a:spcPct val="0"/>
                </a:spcBef>
                <a:spcAft>
                  <a:spcPct val="0"/>
                </a:spcAft>
                <a:tabLst>
                  <a:tab pos="958850" algn="l"/>
                </a:tabLst>
                <a:defRPr sz="1400" b="1">
                  <a:solidFill>
                    <a:schemeClr val="tx1"/>
                  </a:solidFill>
                  <a:latin typeface="Arial" charset="0"/>
                </a:defRPr>
              </a:lvl9pPr>
            </a:lstStyle>
            <a:p>
              <a:pPr algn="l"/>
              <a:r>
                <a:rPr lang="en-US" sz="1050" b="0" dirty="0" err="1">
                  <a:solidFill>
                    <a:srgbClr val="FF0000"/>
                  </a:solidFill>
                  <a:latin typeface="Helvetica" pitchFamily="34" charset="0"/>
                </a:rPr>
                <a:t>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Carlo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cognome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Bianchi</a:t>
              </a:r>
              <a:endParaRPr lang="en-US" sz="1050" b="0" dirty="0">
                <a:latin typeface="Helvetica" pitchFamily="34" charset="0"/>
              </a:endParaRPr>
            </a:p>
            <a:p>
              <a:r>
                <a:rPr lang="en-US" sz="1050" b="0" dirty="0" err="1">
                  <a:solidFill>
                    <a:srgbClr val="FF0000"/>
                  </a:solidFill>
                  <a:latin typeface="Helvetica" pitchFamily="34" charset="0"/>
                </a:rPr>
                <a:t>indirizzo</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err="1">
                  <a:latin typeface="Times" pitchFamily="18" charset="0"/>
                </a:rPr>
                <a:t>P.zza</a:t>
              </a:r>
              <a:r>
                <a:rPr lang="en-US" sz="1050" b="0" dirty="0">
                  <a:latin typeface="Times" pitchFamily="18" charset="0"/>
                </a:rPr>
                <a:t> Duomo 1</a:t>
              </a:r>
            </a:p>
            <a:p>
              <a:r>
                <a:rPr lang="en-US" sz="1050" b="0" dirty="0">
                  <a:solidFill>
                    <a:srgbClr val="FF0000"/>
                  </a:solidFill>
                  <a:latin typeface="Helvetica" pitchFamily="34" charset="0"/>
                </a:rPr>
                <a:t>CAP:</a:t>
              </a:r>
              <a:r>
                <a:rPr lang="en-US" sz="1050" b="0" dirty="0">
                  <a:solidFill>
                    <a:schemeClr val="bg2"/>
                  </a:solidFill>
                  <a:latin typeface="Helvetica" pitchFamily="34" charset="0"/>
                </a:rPr>
                <a:t>	</a:t>
              </a:r>
              <a:r>
                <a:rPr lang="en-US" sz="1050" b="0" dirty="0">
                  <a:latin typeface="Times" pitchFamily="18" charset="0"/>
                </a:rPr>
                <a:t>43121</a:t>
              </a:r>
              <a:r>
                <a:rPr lang="en-US" sz="1050" b="0" dirty="0">
                  <a:latin typeface="Helvetica" pitchFamily="34" charset="0"/>
                </a:rPr>
                <a:t> </a:t>
              </a:r>
            </a:p>
            <a:p>
              <a:pPr algn="l"/>
              <a:r>
                <a:rPr lang="en-US" sz="1050" b="0" dirty="0" err="1">
                  <a:solidFill>
                    <a:srgbClr val="FF0000"/>
                  </a:solidFill>
                  <a:latin typeface="Helvetica" pitchFamily="34" charset="0"/>
                </a:rPr>
                <a:t>città</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Milano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nazione</a:t>
              </a:r>
              <a:r>
                <a:rPr lang="en-US" sz="1050" b="0" dirty="0">
                  <a:solidFill>
                    <a:srgbClr val="FF0000"/>
                  </a:solidFill>
                  <a:latin typeface="Helvetica" pitchFamily="34" charset="0"/>
                </a:rPr>
                <a:t>:</a:t>
              </a:r>
              <a:r>
                <a:rPr lang="en-US" sz="1050" b="0" dirty="0">
                  <a:latin typeface="Helvetica" pitchFamily="34" charset="0"/>
                </a:rPr>
                <a:t>	</a:t>
              </a:r>
              <a:r>
                <a:rPr lang="en-US" sz="1050" b="0" dirty="0">
                  <a:latin typeface="Times" pitchFamily="18" charset="0"/>
                </a:rPr>
                <a:t>I</a:t>
              </a:r>
              <a:endParaRPr lang="en-US" sz="1050" b="0" dirty="0">
                <a:latin typeface="Helvetica" pitchFamily="34" charset="0"/>
              </a:endParaRPr>
            </a:p>
          </p:txBody>
        </p:sp>
        <p:sp>
          <p:nvSpPr>
            <p:cNvPr id="56339" name="AutoShape 12"/>
            <p:cNvSpPr>
              <a:spLocks noChangeArrowheads="1"/>
            </p:cNvSpPr>
            <p:nvPr/>
          </p:nvSpPr>
          <p:spPr bwMode="auto">
            <a:xfrm flipV="1">
              <a:off x="2178" y="1303"/>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40" name="Text Box 15"/>
            <p:cNvSpPr txBox="1">
              <a:spLocks noChangeArrowheads="1"/>
            </p:cNvSpPr>
            <p:nvPr/>
          </p:nvSpPr>
          <p:spPr bwMode="auto">
            <a:xfrm>
              <a:off x="1348" y="1625"/>
              <a:ext cx="85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Normalization</a:t>
              </a:r>
            </a:p>
          </p:txBody>
        </p:sp>
      </p:grpSp>
      <p:grpSp>
        <p:nvGrpSpPr>
          <p:cNvPr id="3" name="Group 19"/>
          <p:cNvGrpSpPr>
            <a:grpSpLocks/>
          </p:cNvGrpSpPr>
          <p:nvPr/>
        </p:nvGrpSpPr>
        <p:grpSpPr bwMode="auto">
          <a:xfrm>
            <a:off x="3228465" y="1771086"/>
            <a:ext cx="3377805" cy="1062038"/>
            <a:chOff x="1715" y="2104"/>
            <a:chExt cx="2837" cy="892"/>
          </a:xfrm>
        </p:grpSpPr>
        <p:sp>
          <p:nvSpPr>
            <p:cNvPr id="56332" name="Rectangle 5"/>
            <p:cNvSpPr>
              <a:spLocks noChangeArrowheads="1"/>
            </p:cNvSpPr>
            <p:nvPr/>
          </p:nvSpPr>
          <p:spPr bwMode="auto">
            <a:xfrm>
              <a:off x="2293" y="2401"/>
              <a:ext cx="820" cy="140"/>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3" name="Rectangle 6"/>
            <p:cNvSpPr>
              <a:spLocks noChangeArrowheads="1"/>
            </p:cNvSpPr>
            <p:nvPr/>
          </p:nvSpPr>
          <p:spPr bwMode="auto">
            <a:xfrm>
              <a:off x="2301" y="2811"/>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4" name="Text Box 10"/>
            <p:cNvSpPr txBox="1">
              <a:spLocks noChangeArrowheads="1"/>
            </p:cNvSpPr>
            <p:nvPr/>
          </p:nvSpPr>
          <p:spPr bwMode="auto">
            <a:xfrm>
              <a:off x="1715" y="2104"/>
              <a:ext cx="1473"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solidFill>
                    <a:srgbClr val="FF0000"/>
                  </a:solidFill>
                  <a:latin typeface="Times" pitchFamily="18" charset="0"/>
                </a:rPr>
                <a:t>Piazza Duomo 1</a:t>
              </a:r>
              <a:endParaRPr lang="en-US" sz="1050" b="0" dirty="0">
                <a:solidFill>
                  <a:srgbClr val="FF0000"/>
                </a:solidFill>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solidFill>
                    <a:srgbClr val="FF0000"/>
                  </a:solidFill>
                  <a:latin typeface="Times" pitchFamily="18" charset="0"/>
                </a:rPr>
                <a:t>Italia</a:t>
              </a:r>
            </a:p>
          </p:txBody>
        </p:sp>
        <p:sp>
          <p:nvSpPr>
            <p:cNvPr id="56335" name="AutoShape 14"/>
            <p:cNvSpPr>
              <a:spLocks noChangeArrowheads="1"/>
            </p:cNvSpPr>
            <p:nvPr/>
          </p:nvSpPr>
          <p:spPr bwMode="auto">
            <a:xfrm flipH="1" flipV="1">
              <a:off x="3175" y="2109"/>
              <a:ext cx="467"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2 w 21600"/>
                <a:gd name="T13" fmla="*/ 2898 h 21600"/>
                <a:gd name="T14" fmla="*/ 18224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6" name="Text Box 16"/>
            <p:cNvSpPr txBox="1">
              <a:spLocks noChangeArrowheads="1"/>
            </p:cNvSpPr>
            <p:nvPr/>
          </p:nvSpPr>
          <p:spPr bwMode="auto">
            <a:xfrm>
              <a:off x="3608" y="2226"/>
              <a:ext cx="94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Standardization</a:t>
              </a:r>
            </a:p>
          </p:txBody>
        </p:sp>
      </p:grpSp>
      <p:grpSp>
        <p:nvGrpSpPr>
          <p:cNvPr id="9" name="Group 8"/>
          <p:cNvGrpSpPr/>
          <p:nvPr/>
        </p:nvGrpSpPr>
        <p:grpSpPr>
          <a:xfrm>
            <a:off x="2653552" y="2755862"/>
            <a:ext cx="5120081" cy="1148952"/>
            <a:chOff x="2522058" y="4547690"/>
            <a:chExt cx="6826774" cy="1531936"/>
          </a:xfrm>
        </p:grpSpPr>
        <p:grpSp>
          <p:nvGrpSpPr>
            <p:cNvPr id="7" name="Group 6"/>
            <p:cNvGrpSpPr/>
            <p:nvPr/>
          </p:nvGrpSpPr>
          <p:grpSpPr>
            <a:xfrm>
              <a:off x="2522058" y="4564980"/>
              <a:ext cx="4484144" cy="1415772"/>
              <a:chOff x="2483768" y="5337175"/>
              <a:chExt cx="4484144" cy="1415772"/>
            </a:xfrm>
          </p:grpSpPr>
          <p:grpSp>
            <p:nvGrpSpPr>
              <p:cNvPr id="5" name="Group 4"/>
              <p:cNvGrpSpPr/>
              <p:nvPr/>
            </p:nvGrpSpPr>
            <p:grpSpPr>
              <a:xfrm>
                <a:off x="4385154" y="5337175"/>
                <a:ext cx="2582758" cy="1415772"/>
                <a:chOff x="5727701" y="5247323"/>
                <a:chExt cx="2582758" cy="1415772"/>
              </a:xfrm>
            </p:grpSpPr>
            <p:sp>
              <p:nvSpPr>
                <p:cNvPr id="27" name="Rectangle 4"/>
                <p:cNvSpPr>
                  <a:spLocks noChangeArrowheads="1"/>
                </p:cNvSpPr>
                <p:nvPr/>
              </p:nvSpPr>
              <p:spPr bwMode="auto">
                <a:xfrm>
                  <a:off x="6642736" y="6148387"/>
                  <a:ext cx="547688" cy="207963"/>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solidFill>
                      <a:schemeClr val="bg2"/>
                    </a:solidFill>
                  </a:endParaRPr>
                </a:p>
              </p:txBody>
            </p:sp>
            <p:sp>
              <p:nvSpPr>
                <p:cNvPr id="28" name="Text Box 11"/>
                <p:cNvSpPr txBox="1">
                  <a:spLocks noChangeArrowheads="1"/>
                </p:cNvSpPr>
                <p:nvPr/>
              </p:nvSpPr>
              <p:spPr bwMode="auto">
                <a:xfrm>
                  <a:off x="5727701" y="5247323"/>
                  <a:ext cx="258275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latin typeface="Times" pitchFamily="18" charset="0"/>
                    </a:rPr>
                    <a:t>Piazza Duomo 1</a:t>
                  </a:r>
                  <a:endParaRPr lang="en-US" sz="1050" b="0" dirty="0">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solidFill>
                        <a:srgbClr val="FF0000"/>
                      </a:solidFill>
                      <a:latin typeface="Times" pitchFamily="18" charset="0"/>
                    </a:rPr>
                    <a:t>Parma</a:t>
                  </a:r>
                  <a:r>
                    <a:rPr lang="en-US" sz="1050" b="0" dirty="0">
                      <a:solidFill>
                        <a:schemeClr val="bg2"/>
                      </a:solidFill>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latin typeface="Times" pitchFamily="18" charset="0"/>
                    </a:rPr>
                    <a:t>Italia</a:t>
                  </a:r>
                </a:p>
              </p:txBody>
            </p:sp>
          </p:grpSp>
          <p:grpSp>
            <p:nvGrpSpPr>
              <p:cNvPr id="6" name="Group 5"/>
              <p:cNvGrpSpPr/>
              <p:nvPr/>
            </p:nvGrpSpPr>
            <p:grpSpPr>
              <a:xfrm>
                <a:off x="2483768" y="5565777"/>
                <a:ext cx="1801813" cy="757238"/>
                <a:chOff x="2483328" y="5565777"/>
                <a:chExt cx="1801813" cy="757238"/>
              </a:xfrm>
            </p:grpSpPr>
            <p:sp>
              <p:nvSpPr>
                <p:cNvPr id="29" name="AutoShape 13"/>
                <p:cNvSpPr>
                  <a:spLocks noChangeArrowheads="1"/>
                </p:cNvSpPr>
                <p:nvPr/>
              </p:nvSpPr>
              <p:spPr bwMode="auto">
                <a:xfrm flipV="1">
                  <a:off x="3542191" y="5565777"/>
                  <a:ext cx="742950" cy="7572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30" name="Text Box 17"/>
                <p:cNvSpPr txBox="1">
                  <a:spLocks noChangeArrowheads="1"/>
                </p:cNvSpPr>
                <p:nvPr/>
              </p:nvSpPr>
              <p:spPr bwMode="auto">
                <a:xfrm>
                  <a:off x="2483328" y="5900739"/>
                  <a:ext cx="10776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Correction</a:t>
                  </a:r>
                </a:p>
              </p:txBody>
            </p:sp>
          </p:grpSp>
        </p:grpSp>
        <p:pic>
          <p:nvPicPr>
            <p:cNvPr id="8" name="Picture 7"/>
            <p:cNvPicPr>
              <a:picLocks noChangeAspect="1"/>
            </p:cNvPicPr>
            <p:nvPr/>
          </p:nvPicPr>
          <p:blipFill>
            <a:blip r:embed="rId3"/>
            <a:stretch>
              <a:fillRect/>
            </a:stretch>
          </p:blipFill>
          <p:spPr>
            <a:xfrm>
              <a:off x="6777203" y="4547690"/>
              <a:ext cx="2571629" cy="1531936"/>
            </a:xfrm>
            <a:prstGeom prst="rect">
              <a:avLst/>
            </a:prstGeom>
          </p:spPr>
        </p:pic>
      </p:grpSp>
    </p:spTree>
    <p:extLst>
      <p:ext uri="{BB962C8B-B14F-4D97-AF65-F5344CB8AC3E}">
        <p14:creationId xmlns:p14="http://schemas.microsoft.com/office/powerpoint/2010/main" val="3470148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B4C8C1EC-51EF-4E62-99CE-FEC107516CEE}" type="slidenum">
              <a:rPr lang="en-US" b="0" smtClean="0">
                <a:solidFill>
                  <a:schemeClr val="tx2"/>
                </a:solidFill>
              </a:rPr>
              <a:pPr/>
              <a:t>34</a:t>
            </a:fld>
            <a:endParaRPr lang="en-US" b="0" dirty="0"/>
          </a:p>
        </p:txBody>
      </p:sp>
      <p:sp>
        <p:nvSpPr>
          <p:cNvPr id="57349" name="Rectangle 4"/>
          <p:cNvSpPr>
            <a:spLocks noGrp="1" noChangeArrowheads="1"/>
          </p:cNvSpPr>
          <p:nvPr>
            <p:ph sz="half" idx="4294967295"/>
          </p:nvPr>
        </p:nvSpPr>
        <p:spPr>
          <a:xfrm>
            <a:off x="0" y="757238"/>
            <a:ext cx="4041775" cy="3863975"/>
          </a:xfrm>
          <a:prstGeom prst="rect">
            <a:avLst/>
          </a:prstGeom>
        </p:spPr>
        <p:txBody>
          <a:bodyPr>
            <a:normAutofit/>
          </a:bodyPr>
          <a:lstStyle/>
          <a:p>
            <a:r>
              <a:rPr lang="en-US" dirty="0"/>
              <a:t>Loading data into the DW:</a:t>
            </a:r>
          </a:p>
          <a:p>
            <a:pPr lvl="1"/>
            <a:r>
              <a:rPr lang="en-US" dirty="0">
                <a:solidFill>
                  <a:schemeClr val="accent4">
                    <a:lumMod val="75000"/>
                  </a:schemeClr>
                </a:solidFill>
              </a:rPr>
              <a:t>Refresh</a:t>
            </a:r>
            <a:r>
              <a:rPr lang="en-US" dirty="0">
                <a:solidFill>
                  <a:schemeClr val="tx1"/>
                </a:solidFill>
              </a:rPr>
              <a:t>: the data of the DW are entirely rewritten, replacing the previous ones</a:t>
            </a:r>
          </a:p>
          <a:p>
            <a:pPr lvl="2"/>
            <a:r>
              <a:rPr lang="en-US" sz="1600" i="1" dirty="0">
                <a:solidFill>
                  <a:schemeClr val="tx1"/>
                </a:solidFill>
              </a:rPr>
              <a:t>Method that is usually used only to initially populate the DW</a:t>
            </a:r>
          </a:p>
          <a:p>
            <a:pPr marL="685800" lvl="2" indent="0">
              <a:buNone/>
            </a:pPr>
            <a:endParaRPr lang="en-US" sz="1600" dirty="0">
              <a:solidFill>
                <a:schemeClr val="tx1"/>
              </a:solidFill>
            </a:endParaRPr>
          </a:p>
          <a:p>
            <a:pPr lvl="1"/>
            <a:r>
              <a:rPr lang="en-US" dirty="0">
                <a:solidFill>
                  <a:schemeClr val="accent4">
                    <a:lumMod val="75000"/>
                  </a:schemeClr>
                </a:solidFill>
              </a:rPr>
              <a:t>Update</a:t>
            </a:r>
            <a:r>
              <a:rPr lang="en-US" dirty="0">
                <a:solidFill>
                  <a:schemeClr val="tx1"/>
                </a:solidFill>
              </a:rPr>
              <a:t>: only changes in the source data are added to the DW</a:t>
            </a:r>
          </a:p>
          <a:p>
            <a:pPr lvl="2"/>
            <a:r>
              <a:rPr lang="en-US" sz="1600" i="1" dirty="0">
                <a:solidFill>
                  <a:schemeClr val="tx1"/>
                </a:solidFill>
              </a:rPr>
              <a:t>Method normally used for the periodic updating of the DW</a:t>
            </a:r>
          </a:p>
          <a:p>
            <a:pPr eaLnBrk="1" hangingPunct="1">
              <a:lnSpc>
                <a:spcPct val="90000"/>
              </a:lnSpc>
            </a:pPr>
            <a:endParaRPr lang="en-US" sz="450" dirty="0"/>
          </a:p>
        </p:txBody>
      </p:sp>
      <p:sp>
        <p:nvSpPr>
          <p:cNvPr id="57348" name="Rectangle 3"/>
          <p:cNvSpPr>
            <a:spLocks noGrp="1" noChangeArrowheads="1"/>
          </p:cNvSpPr>
          <p:nvPr>
            <p:ph type="title" idx="4294967295"/>
          </p:nvPr>
        </p:nvSpPr>
        <p:spPr>
          <a:xfrm>
            <a:off x="0" y="149225"/>
            <a:ext cx="2813050" cy="449263"/>
          </a:xfrm>
          <a:prstGeom prst="rect">
            <a:avLst/>
          </a:prstGeom>
        </p:spPr>
        <p:txBody>
          <a:bodyPr>
            <a:normAutofit/>
          </a:bodyPr>
          <a:lstStyle/>
          <a:p>
            <a:pPr eaLnBrk="1" hangingPunct="1"/>
            <a:r>
              <a:rPr lang="en-US" dirty="0">
                <a:solidFill>
                  <a:schemeClr val="accent4">
                    <a:lumMod val="75000"/>
                  </a:schemeClr>
                </a:solidFill>
              </a:rPr>
              <a:t>Loading</a:t>
            </a:r>
          </a:p>
        </p:txBody>
      </p:sp>
      <p:grpSp>
        <p:nvGrpSpPr>
          <p:cNvPr id="66" name="Group 65">
            <a:extLst>
              <a:ext uri="{FF2B5EF4-FFF2-40B4-BE49-F238E27FC236}">
                <a16:creationId xmlns:a16="http://schemas.microsoft.com/office/drawing/2014/main" id="{378A16C2-51AF-6A4C-BAEF-A7FB32EB5EEE}"/>
              </a:ext>
            </a:extLst>
          </p:cNvPr>
          <p:cNvGrpSpPr/>
          <p:nvPr/>
        </p:nvGrpSpPr>
        <p:grpSpPr>
          <a:xfrm>
            <a:off x="5382386" y="167879"/>
            <a:ext cx="2590039" cy="4736306"/>
            <a:chOff x="7176515" y="223839"/>
            <a:chExt cx="3453386" cy="6315074"/>
          </a:xfrm>
        </p:grpSpPr>
        <p:sp>
          <p:nvSpPr>
            <p:cNvPr id="67" name="AutoShape 66">
              <a:extLst>
                <a:ext uri="{FF2B5EF4-FFF2-40B4-BE49-F238E27FC236}">
                  <a16:creationId xmlns:a16="http://schemas.microsoft.com/office/drawing/2014/main" id="{C988A9F2-5B06-E34A-B765-25ABF0634B4E}"/>
                </a:ext>
              </a:extLst>
            </p:cNvPr>
            <p:cNvSpPr>
              <a:spLocks noChangeArrowheads="1"/>
            </p:cNvSpPr>
            <p:nvPr/>
          </p:nvSpPr>
          <p:spPr bwMode="auto">
            <a:xfrm>
              <a:off x="7212014" y="4293096"/>
              <a:ext cx="3417887" cy="1677987"/>
            </a:xfrm>
            <a:prstGeom prst="star16">
              <a:avLst>
                <a:gd name="adj" fmla="val 37500"/>
              </a:avLst>
            </a:prstGeom>
            <a:solidFill>
              <a:schemeClr val="folHlink"/>
            </a:solidFill>
            <a:ln w="9525">
              <a:solidFill>
                <a:schemeClr val="tx1"/>
              </a:solidFill>
              <a:miter lim="800000"/>
              <a:headEnd/>
              <a:tailEnd/>
            </a:ln>
          </p:spPr>
          <p:txBody>
            <a:bodyPr wrap="none" anchor="ctr"/>
            <a:lstStyle/>
            <a:p>
              <a:endParaRPr lang="en-US" sz="1350" dirty="0"/>
            </a:p>
          </p:txBody>
        </p:sp>
        <p:sp>
          <p:nvSpPr>
            <p:cNvPr id="68" name="AutoShape 68">
              <a:extLst>
                <a:ext uri="{FF2B5EF4-FFF2-40B4-BE49-F238E27FC236}">
                  <a16:creationId xmlns:a16="http://schemas.microsoft.com/office/drawing/2014/main" id="{2A8370F8-9276-7546-A545-83DD37B34C54}"/>
                </a:ext>
              </a:extLst>
            </p:cNvPr>
            <p:cNvSpPr>
              <a:spLocks noChangeArrowheads="1"/>
            </p:cNvSpPr>
            <p:nvPr/>
          </p:nvSpPr>
          <p:spPr bwMode="auto">
            <a:xfrm>
              <a:off x="8269288" y="5922963"/>
              <a:ext cx="1814512" cy="615950"/>
            </a:xfrm>
            <a:prstGeom prst="can">
              <a:avLst>
                <a:gd name="adj" fmla="val 25000"/>
              </a:avLst>
            </a:prstGeom>
            <a:solidFill>
              <a:srgbClr val="ED181E"/>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B335ACF2-DC7B-EC47-AC29-C8C6C9E4DE76}"/>
                </a:ext>
              </a:extLst>
            </p:cNvPr>
            <p:cNvSpPr>
              <a:spLocks noChangeArrowheads="1"/>
            </p:cNvSpPr>
            <p:nvPr/>
          </p:nvSpPr>
          <p:spPr bwMode="auto">
            <a:xfrm>
              <a:off x="8574089" y="223839"/>
              <a:ext cx="642937" cy="547687"/>
            </a:xfrm>
            <a:prstGeom prst="can">
              <a:avLst>
                <a:gd name="adj" fmla="val 25000"/>
              </a:avLst>
            </a:prstGeom>
            <a:solidFill>
              <a:schemeClr val="accent1"/>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828BA374-9BDA-4B49-93CF-E8E4008EBE92}"/>
                </a:ext>
              </a:extLst>
            </p:cNvPr>
            <p:cNvSpPr>
              <a:spLocks noChangeArrowheads="1"/>
            </p:cNvSpPr>
            <p:nvPr/>
          </p:nvSpPr>
          <p:spPr bwMode="auto">
            <a:xfrm>
              <a:off x="8807450" y="458789"/>
              <a:ext cx="642938" cy="547687"/>
            </a:xfrm>
            <a:prstGeom prst="can">
              <a:avLst>
                <a:gd name="adj" fmla="val 25000"/>
              </a:avLst>
            </a:prstGeom>
            <a:solidFill>
              <a:schemeClr val="accent1"/>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C177C31A-421A-F743-8EB0-8878728F3FE2}"/>
                </a:ext>
              </a:extLst>
            </p:cNvPr>
            <p:cNvSpPr txBox="1">
              <a:spLocks noChangeArrowheads="1"/>
            </p:cNvSpPr>
            <p:nvPr/>
          </p:nvSpPr>
          <p:spPr bwMode="auto">
            <a:xfrm>
              <a:off x="7176515" y="306135"/>
              <a:ext cx="13832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5EDDA488-00CD-9D42-956D-A6EF06DEE8B8}"/>
                </a:ext>
              </a:extLst>
            </p:cNvPr>
            <p:cNvSpPr txBox="1">
              <a:spLocks noChangeArrowheads="1"/>
            </p:cNvSpPr>
            <p:nvPr/>
          </p:nvSpPr>
          <p:spPr bwMode="auto">
            <a:xfrm>
              <a:off x="7667626" y="4956175"/>
              <a:ext cx="79338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Loading</a:t>
              </a:r>
            </a:p>
          </p:txBody>
        </p:sp>
        <p:grpSp>
          <p:nvGrpSpPr>
            <p:cNvPr id="73" name="Group 73">
              <a:extLst>
                <a:ext uri="{FF2B5EF4-FFF2-40B4-BE49-F238E27FC236}">
                  <a16:creationId xmlns:a16="http://schemas.microsoft.com/office/drawing/2014/main" id="{A67AE13D-2350-6149-A9D2-BE35F54F0548}"/>
                </a:ext>
              </a:extLst>
            </p:cNvPr>
            <p:cNvGrpSpPr>
              <a:grpSpLocks/>
            </p:cNvGrpSpPr>
            <p:nvPr/>
          </p:nvGrpSpPr>
          <p:grpSpPr bwMode="auto">
            <a:xfrm>
              <a:off x="8609013" y="4895850"/>
              <a:ext cx="679450" cy="603250"/>
              <a:chOff x="4445" y="1198"/>
              <a:chExt cx="357" cy="316"/>
            </a:xfrm>
          </p:grpSpPr>
          <p:grpSp>
            <p:nvGrpSpPr>
              <p:cNvPr id="119" name="Group 74">
                <a:extLst>
                  <a:ext uri="{FF2B5EF4-FFF2-40B4-BE49-F238E27FC236}">
                    <a16:creationId xmlns:a16="http://schemas.microsoft.com/office/drawing/2014/main" id="{9471EB8E-1C41-1B4E-B2EE-495D426D2540}"/>
                  </a:ext>
                </a:extLst>
              </p:cNvPr>
              <p:cNvGrpSpPr>
                <a:grpSpLocks/>
              </p:cNvGrpSpPr>
              <p:nvPr/>
            </p:nvGrpSpPr>
            <p:grpSpPr bwMode="auto">
              <a:xfrm>
                <a:off x="4456" y="1210"/>
                <a:ext cx="346" cy="304"/>
                <a:chOff x="4445" y="1198"/>
                <a:chExt cx="736" cy="647"/>
              </a:xfrm>
            </p:grpSpPr>
            <p:sp>
              <p:nvSpPr>
                <p:cNvPr id="124" name="Gear">
                  <a:extLst>
                    <a:ext uri="{FF2B5EF4-FFF2-40B4-BE49-F238E27FC236}">
                      <a16:creationId xmlns:a16="http://schemas.microsoft.com/office/drawing/2014/main" id="{BBC6AB65-7C1A-7C48-97C2-9B2A8927A388}"/>
                    </a:ext>
                  </a:extLst>
                </p:cNvPr>
                <p:cNvSpPr>
                  <a:spLocks noEditPoints="1" noChangeArrowheads="1"/>
                </p:cNvSpPr>
                <p:nvPr/>
              </p:nvSpPr>
              <p:spPr bwMode="auto">
                <a:xfrm>
                  <a:off x="4833" y="1198"/>
                  <a:ext cx="308" cy="26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48 w 21600"/>
                    <a:gd name="T13" fmla="*/ 3935 h 21600"/>
                    <a:gd name="T14" fmla="*/ 17813 w 21600"/>
                    <a:gd name="T15" fmla="*/ 1766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sp>
              <p:nvSpPr>
                <p:cNvPr id="125" name="AutoShape 76">
                  <a:extLst>
                    <a:ext uri="{FF2B5EF4-FFF2-40B4-BE49-F238E27FC236}">
                      <a16:creationId xmlns:a16="http://schemas.microsoft.com/office/drawing/2014/main" id="{72D1BF1E-9A24-1B4A-BCB3-2BB7CB7A161F}"/>
                    </a:ext>
                  </a:extLst>
                </p:cNvPr>
                <p:cNvSpPr>
                  <a:spLocks noEditPoints="1" noChangeArrowheads="1"/>
                </p:cNvSpPr>
                <p:nvPr/>
              </p:nvSpPr>
              <p:spPr bwMode="auto">
                <a:xfrm>
                  <a:off x="4445" y="1251"/>
                  <a:ext cx="404" cy="3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4 w 21600"/>
                    <a:gd name="T13" fmla="*/ 3966 h 21600"/>
                    <a:gd name="T14" fmla="*/ 17857 w 21600"/>
                    <a:gd name="T15" fmla="*/ 17634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sp>
              <p:nvSpPr>
                <p:cNvPr id="126" name="AutoShape 77">
                  <a:extLst>
                    <a:ext uri="{FF2B5EF4-FFF2-40B4-BE49-F238E27FC236}">
                      <a16:creationId xmlns:a16="http://schemas.microsoft.com/office/drawing/2014/main" id="{948DC117-B6D0-A143-A37E-CEC85D6C6EDA}"/>
                    </a:ext>
                  </a:extLst>
                </p:cNvPr>
                <p:cNvSpPr>
                  <a:spLocks noEditPoints="1" noChangeArrowheads="1"/>
                </p:cNvSpPr>
                <p:nvPr/>
              </p:nvSpPr>
              <p:spPr bwMode="auto">
                <a:xfrm>
                  <a:off x="4732" y="1452"/>
                  <a:ext cx="449" cy="39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8 w 21600"/>
                    <a:gd name="T13" fmla="*/ 3957 h 21600"/>
                    <a:gd name="T14" fmla="*/ 17848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grpSp>
          <p:grpSp>
            <p:nvGrpSpPr>
              <p:cNvPr id="120" name="Group 78">
                <a:extLst>
                  <a:ext uri="{FF2B5EF4-FFF2-40B4-BE49-F238E27FC236}">
                    <a16:creationId xmlns:a16="http://schemas.microsoft.com/office/drawing/2014/main" id="{72925D40-47B0-8E43-9DF0-27A7BB4BFE76}"/>
                  </a:ext>
                </a:extLst>
              </p:cNvPr>
              <p:cNvGrpSpPr>
                <a:grpSpLocks/>
              </p:cNvGrpSpPr>
              <p:nvPr/>
            </p:nvGrpSpPr>
            <p:grpSpPr bwMode="auto">
              <a:xfrm>
                <a:off x="4445" y="1198"/>
                <a:ext cx="346" cy="304"/>
                <a:chOff x="4445" y="1198"/>
                <a:chExt cx="736" cy="647"/>
              </a:xfrm>
            </p:grpSpPr>
            <p:sp>
              <p:nvSpPr>
                <p:cNvPr id="121" name="Gear">
                  <a:extLst>
                    <a:ext uri="{FF2B5EF4-FFF2-40B4-BE49-F238E27FC236}">
                      <a16:creationId xmlns:a16="http://schemas.microsoft.com/office/drawing/2014/main" id="{EB379F8F-54DB-F649-804B-AE744049902E}"/>
                    </a:ext>
                  </a:extLst>
                </p:cNvPr>
                <p:cNvSpPr>
                  <a:spLocks noEditPoints="1" noChangeArrowheads="1"/>
                </p:cNvSpPr>
                <p:nvPr/>
              </p:nvSpPr>
              <p:spPr bwMode="auto">
                <a:xfrm>
                  <a:off x="4833" y="1198"/>
                  <a:ext cx="308" cy="26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48 w 21600"/>
                    <a:gd name="T13" fmla="*/ 3935 h 21600"/>
                    <a:gd name="T14" fmla="*/ 17813 w 21600"/>
                    <a:gd name="T15" fmla="*/ 1766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sp>
              <p:nvSpPr>
                <p:cNvPr id="122" name="AutoShape 80">
                  <a:extLst>
                    <a:ext uri="{FF2B5EF4-FFF2-40B4-BE49-F238E27FC236}">
                      <a16:creationId xmlns:a16="http://schemas.microsoft.com/office/drawing/2014/main" id="{4C97F166-95DC-5F4B-B2CF-5F36D2BB9E5B}"/>
                    </a:ext>
                  </a:extLst>
                </p:cNvPr>
                <p:cNvSpPr>
                  <a:spLocks noEditPoints="1" noChangeArrowheads="1"/>
                </p:cNvSpPr>
                <p:nvPr/>
              </p:nvSpPr>
              <p:spPr bwMode="auto">
                <a:xfrm>
                  <a:off x="4445" y="1251"/>
                  <a:ext cx="404" cy="3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4 w 21600"/>
                    <a:gd name="T13" fmla="*/ 3966 h 21600"/>
                    <a:gd name="T14" fmla="*/ 17857 w 21600"/>
                    <a:gd name="T15" fmla="*/ 17634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sp>
              <p:nvSpPr>
                <p:cNvPr id="123" name="AutoShape 81">
                  <a:extLst>
                    <a:ext uri="{FF2B5EF4-FFF2-40B4-BE49-F238E27FC236}">
                      <a16:creationId xmlns:a16="http://schemas.microsoft.com/office/drawing/2014/main" id="{588C1A58-AD78-0B45-9667-FE0D1359263E}"/>
                    </a:ext>
                  </a:extLst>
                </p:cNvPr>
                <p:cNvSpPr>
                  <a:spLocks noEditPoints="1" noChangeArrowheads="1"/>
                </p:cNvSpPr>
                <p:nvPr/>
              </p:nvSpPr>
              <p:spPr bwMode="auto">
                <a:xfrm>
                  <a:off x="4732" y="1452"/>
                  <a:ext cx="449" cy="39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8 w 21600"/>
                    <a:gd name="T13" fmla="*/ 3957 h 21600"/>
                    <a:gd name="T14" fmla="*/ 17848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grpSp>
        </p:grpSp>
        <p:sp>
          <p:nvSpPr>
            <p:cNvPr id="74" name="Text Box 82">
              <a:extLst>
                <a:ext uri="{FF2B5EF4-FFF2-40B4-BE49-F238E27FC236}">
                  <a16:creationId xmlns:a16="http://schemas.microsoft.com/office/drawing/2014/main" id="{6057B148-EF7E-0140-A935-377219DE9ECD}"/>
                </a:ext>
              </a:extLst>
            </p:cNvPr>
            <p:cNvSpPr txBox="1">
              <a:spLocks noChangeArrowheads="1"/>
            </p:cNvSpPr>
            <p:nvPr/>
          </p:nvSpPr>
          <p:spPr bwMode="auto">
            <a:xfrm>
              <a:off x="7810500" y="1677990"/>
              <a:ext cx="93017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Extraction</a:t>
              </a:r>
            </a:p>
          </p:txBody>
        </p:sp>
        <p:sp>
          <p:nvSpPr>
            <p:cNvPr id="75" name="Text Box 83">
              <a:extLst>
                <a:ext uri="{FF2B5EF4-FFF2-40B4-BE49-F238E27FC236}">
                  <a16:creationId xmlns:a16="http://schemas.microsoft.com/office/drawing/2014/main" id="{D6DA62AD-15D1-5448-9EF2-2FD1817A1C1C}"/>
                </a:ext>
              </a:extLst>
            </p:cNvPr>
            <p:cNvSpPr txBox="1">
              <a:spLocks noChangeArrowheads="1"/>
            </p:cNvSpPr>
            <p:nvPr/>
          </p:nvSpPr>
          <p:spPr bwMode="auto">
            <a:xfrm>
              <a:off x="8620125" y="2684464"/>
              <a:ext cx="85322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Cleaning</a:t>
              </a:r>
            </a:p>
          </p:txBody>
        </p:sp>
        <p:sp>
          <p:nvSpPr>
            <p:cNvPr id="76" name="Text Box 84">
              <a:extLst>
                <a:ext uri="{FF2B5EF4-FFF2-40B4-BE49-F238E27FC236}">
                  <a16:creationId xmlns:a16="http://schemas.microsoft.com/office/drawing/2014/main" id="{FB662E75-DB06-CD4C-B5D4-9106A87C7306}"/>
                </a:ext>
              </a:extLst>
            </p:cNvPr>
            <p:cNvSpPr txBox="1">
              <a:spLocks noChangeArrowheads="1"/>
            </p:cNvSpPr>
            <p:nvPr/>
          </p:nvSpPr>
          <p:spPr bwMode="auto">
            <a:xfrm>
              <a:off x="8443914" y="3843339"/>
              <a:ext cx="1280692"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Transformation</a:t>
              </a:r>
            </a:p>
          </p:txBody>
        </p:sp>
        <p:sp>
          <p:nvSpPr>
            <p:cNvPr id="77" name="Freeform 85">
              <a:extLst>
                <a:ext uri="{FF2B5EF4-FFF2-40B4-BE49-F238E27FC236}">
                  <a16:creationId xmlns:a16="http://schemas.microsoft.com/office/drawing/2014/main" id="{E87DB4F4-1FEE-D940-8400-566AB05D6158}"/>
                </a:ext>
              </a:extLst>
            </p:cNvPr>
            <p:cNvSpPr>
              <a:spLocks/>
            </p:cNvSpPr>
            <p:nvPr/>
          </p:nvSpPr>
          <p:spPr bwMode="auto">
            <a:xfrm>
              <a:off x="8507413" y="1816100"/>
              <a:ext cx="723900" cy="190500"/>
            </a:xfrm>
            <a:custGeom>
              <a:avLst/>
              <a:gdLst>
                <a:gd name="T0" fmla="*/ 2147483647 w 634"/>
                <a:gd name="T1" fmla="*/ 2147483647 h 169"/>
                <a:gd name="T2" fmla="*/ 2147483647 w 634"/>
                <a:gd name="T3" fmla="*/ 2147483647 h 169"/>
                <a:gd name="T4" fmla="*/ 2147483647 w 634"/>
                <a:gd name="T5" fmla="*/ 0 h 169"/>
                <a:gd name="T6" fmla="*/ 0 w 634"/>
                <a:gd name="T7" fmla="*/ 2147483647 h 169"/>
                <a:gd name="T8" fmla="*/ 2147483647 w 634"/>
                <a:gd name="T9" fmla="*/ 2147483647 h 169"/>
                <a:gd name="T10" fmla="*/ 0 60000 65536"/>
                <a:gd name="T11" fmla="*/ 0 60000 65536"/>
                <a:gd name="T12" fmla="*/ 0 60000 65536"/>
                <a:gd name="T13" fmla="*/ 0 60000 65536"/>
                <a:gd name="T14" fmla="*/ 0 60000 65536"/>
                <a:gd name="T15" fmla="*/ 0 w 634"/>
                <a:gd name="T16" fmla="*/ 0 h 169"/>
                <a:gd name="T17" fmla="*/ 634 w 634"/>
                <a:gd name="T18" fmla="*/ 169 h 169"/>
              </a:gdLst>
              <a:ahLst/>
              <a:cxnLst>
                <a:cxn ang="T10">
                  <a:pos x="T0" y="T1"/>
                </a:cxn>
                <a:cxn ang="T11">
                  <a:pos x="T2" y="T3"/>
                </a:cxn>
                <a:cxn ang="T12">
                  <a:pos x="T4" y="T5"/>
                </a:cxn>
                <a:cxn ang="T13">
                  <a:pos x="T6" y="T7"/>
                </a:cxn>
                <a:cxn ang="T14">
                  <a:pos x="T8" y="T9"/>
                </a:cxn>
              </a:cxnLst>
              <a:rect l="T15" t="T16" r="T17" b="T18"/>
              <a:pathLst>
                <a:path w="634" h="169">
                  <a:moveTo>
                    <a:pt x="7" y="169"/>
                  </a:moveTo>
                  <a:lnTo>
                    <a:pt x="634" y="36"/>
                  </a:lnTo>
                  <a:lnTo>
                    <a:pt x="627" y="0"/>
                  </a:lnTo>
                  <a:lnTo>
                    <a:pt x="0" y="134"/>
                  </a:lnTo>
                  <a:lnTo>
                    <a:pt x="7" y="169"/>
                  </a:lnTo>
                  <a:close/>
                </a:path>
              </a:pathLst>
            </a:custGeom>
            <a:solidFill>
              <a:srgbClr val="FA4E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dirty="0"/>
            </a:p>
          </p:txBody>
        </p:sp>
        <p:sp>
          <p:nvSpPr>
            <p:cNvPr id="78" name="Freeform 86">
              <a:extLst>
                <a:ext uri="{FF2B5EF4-FFF2-40B4-BE49-F238E27FC236}">
                  <a16:creationId xmlns:a16="http://schemas.microsoft.com/office/drawing/2014/main" id="{EF3802D6-90D2-E847-B94E-031D25B1B33E}"/>
                </a:ext>
              </a:extLst>
            </p:cNvPr>
            <p:cNvSpPr>
              <a:spLocks/>
            </p:cNvSpPr>
            <p:nvPr/>
          </p:nvSpPr>
          <p:spPr bwMode="auto">
            <a:xfrm>
              <a:off x="8516938" y="1852614"/>
              <a:ext cx="717550" cy="155575"/>
            </a:xfrm>
            <a:custGeom>
              <a:avLst/>
              <a:gdLst>
                <a:gd name="T0" fmla="*/ 2147483647 w 630"/>
                <a:gd name="T1" fmla="*/ 2147483647 h 138"/>
                <a:gd name="T2" fmla="*/ 2147483647 w 630"/>
                <a:gd name="T3" fmla="*/ 0 h 138"/>
                <a:gd name="T4" fmla="*/ 0 w 630"/>
                <a:gd name="T5" fmla="*/ 2147483647 h 138"/>
                <a:gd name="T6" fmla="*/ 2147483647 w 630"/>
                <a:gd name="T7" fmla="*/ 2147483647 h 138"/>
                <a:gd name="T8" fmla="*/ 2147483647 w 630"/>
                <a:gd name="T9" fmla="*/ 2147483647 h 138"/>
                <a:gd name="T10" fmla="*/ 2147483647 w 630"/>
                <a:gd name="T11" fmla="*/ 2147483647 h 138"/>
                <a:gd name="T12" fmla="*/ 2147483647 w 630"/>
                <a:gd name="T13" fmla="*/ 2147483647 h 138"/>
                <a:gd name="T14" fmla="*/ 2147483647 w 630"/>
                <a:gd name="T15" fmla="*/ 2147483647 h 138"/>
                <a:gd name="T16" fmla="*/ 2147483647 w 630"/>
                <a:gd name="T17" fmla="*/ 2147483647 h 138"/>
                <a:gd name="T18" fmla="*/ 2147483647 w 630"/>
                <a:gd name="T19" fmla="*/ 2147483647 h 138"/>
                <a:gd name="T20" fmla="*/ 2147483647 w 630"/>
                <a:gd name="T21" fmla="*/ 0 h 138"/>
                <a:gd name="T22" fmla="*/ 2147483647 w 630"/>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0"/>
                <a:gd name="T37" fmla="*/ 0 h 138"/>
                <a:gd name="T38" fmla="*/ 630 w 630"/>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0" h="138">
                  <a:moveTo>
                    <a:pt x="625" y="3"/>
                  </a:moveTo>
                  <a:lnTo>
                    <a:pt x="627" y="0"/>
                  </a:lnTo>
                  <a:lnTo>
                    <a:pt x="0" y="134"/>
                  </a:lnTo>
                  <a:lnTo>
                    <a:pt x="1" y="138"/>
                  </a:lnTo>
                  <a:lnTo>
                    <a:pt x="628" y="5"/>
                  </a:lnTo>
                  <a:lnTo>
                    <a:pt x="630" y="2"/>
                  </a:lnTo>
                  <a:lnTo>
                    <a:pt x="628" y="5"/>
                  </a:lnTo>
                  <a:lnTo>
                    <a:pt x="630" y="4"/>
                  </a:lnTo>
                  <a:lnTo>
                    <a:pt x="630" y="2"/>
                  </a:lnTo>
                  <a:lnTo>
                    <a:pt x="628" y="1"/>
                  </a:lnTo>
                  <a:lnTo>
                    <a:pt x="627" y="0"/>
                  </a:lnTo>
                  <a:lnTo>
                    <a:pt x="625" y="3"/>
                  </a:lnTo>
                  <a:close/>
                </a:path>
              </a:pathLst>
            </a:custGeom>
            <a:solidFill>
              <a:srgbClr val="000000"/>
            </a:solidFill>
            <a:ln w="3175" cmpd="sng">
              <a:solidFill>
                <a:srgbClr val="000000"/>
              </a:solidFill>
              <a:round/>
              <a:headEnd/>
              <a:tailEnd/>
            </a:ln>
          </p:spPr>
          <p:txBody>
            <a:bodyPr/>
            <a:lstStyle/>
            <a:p>
              <a:endParaRPr lang="en-US" sz="1350" dirty="0"/>
            </a:p>
          </p:txBody>
        </p:sp>
        <p:sp>
          <p:nvSpPr>
            <p:cNvPr id="79" name="Freeform 87">
              <a:extLst>
                <a:ext uri="{FF2B5EF4-FFF2-40B4-BE49-F238E27FC236}">
                  <a16:creationId xmlns:a16="http://schemas.microsoft.com/office/drawing/2014/main" id="{839C27E9-920B-DA40-A688-90CCEA64DA11}"/>
                </a:ext>
              </a:extLst>
            </p:cNvPr>
            <p:cNvSpPr>
              <a:spLocks/>
            </p:cNvSpPr>
            <p:nvPr/>
          </p:nvSpPr>
          <p:spPr bwMode="auto">
            <a:xfrm>
              <a:off x="9220200" y="1812926"/>
              <a:ext cx="14288" cy="42863"/>
            </a:xfrm>
            <a:custGeom>
              <a:avLst/>
              <a:gdLst>
                <a:gd name="T0" fmla="*/ 2147483647 w 13"/>
                <a:gd name="T1" fmla="*/ 2147483647 h 38"/>
                <a:gd name="T2" fmla="*/ 0 w 13"/>
                <a:gd name="T3" fmla="*/ 2147483647 h 38"/>
                <a:gd name="T4" fmla="*/ 2147483647 w 13"/>
                <a:gd name="T5" fmla="*/ 2147483647 h 38"/>
                <a:gd name="T6" fmla="*/ 2147483647 w 13"/>
                <a:gd name="T7" fmla="*/ 2147483647 h 38"/>
                <a:gd name="T8" fmla="*/ 2147483647 w 13"/>
                <a:gd name="T9" fmla="*/ 2147483647 h 38"/>
                <a:gd name="T10" fmla="*/ 2147483647 w 13"/>
                <a:gd name="T11" fmla="*/ 0 h 38"/>
                <a:gd name="T12" fmla="*/ 2147483647 w 13"/>
                <a:gd name="T13" fmla="*/ 2147483647 h 38"/>
                <a:gd name="T14" fmla="*/ 2147483647 w 13"/>
                <a:gd name="T15" fmla="*/ 0 h 38"/>
                <a:gd name="T16" fmla="*/ 2147483647 w 13"/>
                <a:gd name="T17" fmla="*/ 0 h 38"/>
                <a:gd name="T18" fmla="*/ 2147483647 w 13"/>
                <a:gd name="T19" fmla="*/ 2147483647 h 38"/>
                <a:gd name="T20" fmla="*/ 0 w 13"/>
                <a:gd name="T21" fmla="*/ 2147483647 h 38"/>
                <a:gd name="T22" fmla="*/ 2147483647 w 13"/>
                <a:gd name="T23" fmla="*/ 214748364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38"/>
                <a:gd name="T38" fmla="*/ 13 w 13"/>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38">
                  <a:moveTo>
                    <a:pt x="3" y="5"/>
                  </a:moveTo>
                  <a:lnTo>
                    <a:pt x="0" y="3"/>
                  </a:lnTo>
                  <a:lnTo>
                    <a:pt x="8" y="38"/>
                  </a:lnTo>
                  <a:lnTo>
                    <a:pt x="13" y="37"/>
                  </a:lnTo>
                  <a:lnTo>
                    <a:pt x="5" y="2"/>
                  </a:lnTo>
                  <a:lnTo>
                    <a:pt x="2" y="0"/>
                  </a:lnTo>
                  <a:lnTo>
                    <a:pt x="5" y="2"/>
                  </a:lnTo>
                  <a:lnTo>
                    <a:pt x="4" y="0"/>
                  </a:lnTo>
                  <a:lnTo>
                    <a:pt x="2" y="0"/>
                  </a:lnTo>
                  <a:lnTo>
                    <a:pt x="1" y="1"/>
                  </a:lnTo>
                  <a:lnTo>
                    <a:pt x="0" y="3"/>
                  </a:lnTo>
                  <a:lnTo>
                    <a:pt x="3" y="5"/>
                  </a:lnTo>
                  <a:close/>
                </a:path>
              </a:pathLst>
            </a:custGeom>
            <a:solidFill>
              <a:srgbClr val="000000"/>
            </a:solidFill>
            <a:ln w="3175" cmpd="sng">
              <a:solidFill>
                <a:srgbClr val="000000"/>
              </a:solidFill>
              <a:round/>
              <a:headEnd/>
              <a:tailEnd/>
            </a:ln>
          </p:spPr>
          <p:txBody>
            <a:bodyPr/>
            <a:lstStyle/>
            <a:p>
              <a:endParaRPr lang="en-US" sz="1350" dirty="0"/>
            </a:p>
          </p:txBody>
        </p:sp>
        <p:sp>
          <p:nvSpPr>
            <p:cNvPr id="80" name="Freeform 88">
              <a:extLst>
                <a:ext uri="{FF2B5EF4-FFF2-40B4-BE49-F238E27FC236}">
                  <a16:creationId xmlns:a16="http://schemas.microsoft.com/office/drawing/2014/main" id="{10CA1992-0838-464B-B32F-596DFECB3DD0}"/>
                </a:ext>
              </a:extLst>
            </p:cNvPr>
            <p:cNvSpPr>
              <a:spLocks/>
            </p:cNvSpPr>
            <p:nvPr/>
          </p:nvSpPr>
          <p:spPr bwMode="auto">
            <a:xfrm>
              <a:off x="8505825" y="1812926"/>
              <a:ext cx="719138" cy="155575"/>
            </a:xfrm>
            <a:custGeom>
              <a:avLst/>
              <a:gdLst>
                <a:gd name="T0" fmla="*/ 2147483647 w 629"/>
                <a:gd name="T1" fmla="*/ 2147483647 h 138"/>
                <a:gd name="T2" fmla="*/ 2147483647 w 629"/>
                <a:gd name="T3" fmla="*/ 2147483647 h 138"/>
                <a:gd name="T4" fmla="*/ 2147483647 w 629"/>
                <a:gd name="T5" fmla="*/ 2147483647 h 138"/>
                <a:gd name="T6" fmla="*/ 2147483647 w 629"/>
                <a:gd name="T7" fmla="*/ 0 h 138"/>
                <a:gd name="T8" fmla="*/ 2147483647 w 629"/>
                <a:gd name="T9" fmla="*/ 2147483647 h 138"/>
                <a:gd name="T10" fmla="*/ 0 w 629"/>
                <a:gd name="T11" fmla="*/ 2147483647 h 138"/>
                <a:gd name="T12" fmla="*/ 2147483647 w 629"/>
                <a:gd name="T13" fmla="*/ 2147483647 h 138"/>
                <a:gd name="T14" fmla="*/ 0 w 629"/>
                <a:gd name="T15" fmla="*/ 2147483647 h 138"/>
                <a:gd name="T16" fmla="*/ 0 w 629"/>
                <a:gd name="T17" fmla="*/ 2147483647 h 138"/>
                <a:gd name="T18" fmla="*/ 2147483647 w 629"/>
                <a:gd name="T19" fmla="*/ 2147483647 h 138"/>
                <a:gd name="T20" fmla="*/ 2147483647 w 629"/>
                <a:gd name="T21" fmla="*/ 2147483647 h 138"/>
                <a:gd name="T22" fmla="*/ 2147483647 w 629"/>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9"/>
                <a:gd name="T37" fmla="*/ 0 h 138"/>
                <a:gd name="T38" fmla="*/ 629 w 629"/>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9" h="138">
                  <a:moveTo>
                    <a:pt x="4" y="135"/>
                  </a:moveTo>
                  <a:lnTo>
                    <a:pt x="3" y="138"/>
                  </a:lnTo>
                  <a:lnTo>
                    <a:pt x="629" y="5"/>
                  </a:lnTo>
                  <a:lnTo>
                    <a:pt x="628" y="0"/>
                  </a:lnTo>
                  <a:lnTo>
                    <a:pt x="1" y="134"/>
                  </a:lnTo>
                  <a:lnTo>
                    <a:pt x="0" y="137"/>
                  </a:lnTo>
                  <a:lnTo>
                    <a:pt x="1" y="134"/>
                  </a:lnTo>
                  <a:lnTo>
                    <a:pt x="0" y="135"/>
                  </a:lnTo>
                  <a:lnTo>
                    <a:pt x="0" y="137"/>
                  </a:lnTo>
                  <a:lnTo>
                    <a:pt x="1" y="138"/>
                  </a:lnTo>
                  <a:lnTo>
                    <a:pt x="3" y="138"/>
                  </a:lnTo>
                  <a:lnTo>
                    <a:pt x="4" y="135"/>
                  </a:lnTo>
                  <a:close/>
                </a:path>
              </a:pathLst>
            </a:custGeom>
            <a:solidFill>
              <a:srgbClr val="000000"/>
            </a:solidFill>
            <a:ln w="3175" cmpd="sng">
              <a:solidFill>
                <a:srgbClr val="000000"/>
              </a:solidFill>
              <a:round/>
              <a:headEnd/>
              <a:tailEnd/>
            </a:ln>
          </p:spPr>
          <p:txBody>
            <a:bodyPr/>
            <a:lstStyle/>
            <a:p>
              <a:endParaRPr lang="en-US" sz="1350" dirty="0"/>
            </a:p>
          </p:txBody>
        </p:sp>
        <p:sp>
          <p:nvSpPr>
            <p:cNvPr id="81" name="Freeform 89">
              <a:extLst>
                <a:ext uri="{FF2B5EF4-FFF2-40B4-BE49-F238E27FC236}">
                  <a16:creationId xmlns:a16="http://schemas.microsoft.com/office/drawing/2014/main" id="{264E2EC5-25E5-4147-893E-EE5377D0BA50}"/>
                </a:ext>
              </a:extLst>
            </p:cNvPr>
            <p:cNvSpPr>
              <a:spLocks/>
            </p:cNvSpPr>
            <p:nvPr/>
          </p:nvSpPr>
          <p:spPr bwMode="auto">
            <a:xfrm>
              <a:off x="8505825" y="1965326"/>
              <a:ext cx="14288" cy="42863"/>
            </a:xfrm>
            <a:custGeom>
              <a:avLst/>
              <a:gdLst>
                <a:gd name="T0" fmla="*/ 2147483647 w 12"/>
                <a:gd name="T1" fmla="*/ 2147483647 h 38"/>
                <a:gd name="T2" fmla="*/ 2147483647 w 12"/>
                <a:gd name="T3" fmla="*/ 2147483647 h 38"/>
                <a:gd name="T4" fmla="*/ 2147483647 w 12"/>
                <a:gd name="T5" fmla="*/ 0 h 38"/>
                <a:gd name="T6" fmla="*/ 0 w 12"/>
                <a:gd name="T7" fmla="*/ 2147483647 h 38"/>
                <a:gd name="T8" fmla="*/ 2147483647 w 12"/>
                <a:gd name="T9" fmla="*/ 2147483647 h 38"/>
                <a:gd name="T10" fmla="*/ 2147483647 w 12"/>
                <a:gd name="T11" fmla="*/ 2147483647 h 38"/>
                <a:gd name="T12" fmla="*/ 2147483647 w 12"/>
                <a:gd name="T13" fmla="*/ 2147483647 h 38"/>
                <a:gd name="T14" fmla="*/ 2147483647 w 12"/>
                <a:gd name="T15" fmla="*/ 2147483647 h 38"/>
                <a:gd name="T16" fmla="*/ 2147483647 w 12"/>
                <a:gd name="T17" fmla="*/ 2147483647 h 38"/>
                <a:gd name="T18" fmla="*/ 2147483647 w 12"/>
                <a:gd name="T19" fmla="*/ 2147483647 h 38"/>
                <a:gd name="T20" fmla="*/ 2147483647 w 12"/>
                <a:gd name="T21" fmla="*/ 2147483647 h 38"/>
                <a:gd name="T22" fmla="*/ 2147483647 w 12"/>
                <a:gd name="T23" fmla="*/ 214748364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8"/>
                <a:gd name="T38" fmla="*/ 12 w 12"/>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8">
                  <a:moveTo>
                    <a:pt x="9" y="34"/>
                  </a:moveTo>
                  <a:lnTo>
                    <a:pt x="12" y="36"/>
                  </a:lnTo>
                  <a:lnTo>
                    <a:pt x="4" y="0"/>
                  </a:lnTo>
                  <a:lnTo>
                    <a:pt x="0" y="2"/>
                  </a:lnTo>
                  <a:lnTo>
                    <a:pt x="7" y="37"/>
                  </a:lnTo>
                  <a:lnTo>
                    <a:pt x="10" y="38"/>
                  </a:lnTo>
                  <a:lnTo>
                    <a:pt x="7" y="37"/>
                  </a:lnTo>
                  <a:lnTo>
                    <a:pt x="8" y="38"/>
                  </a:lnTo>
                  <a:lnTo>
                    <a:pt x="10" y="38"/>
                  </a:lnTo>
                  <a:lnTo>
                    <a:pt x="11" y="37"/>
                  </a:lnTo>
                  <a:lnTo>
                    <a:pt x="12" y="36"/>
                  </a:lnTo>
                  <a:lnTo>
                    <a:pt x="9" y="34"/>
                  </a:lnTo>
                  <a:close/>
                </a:path>
              </a:pathLst>
            </a:custGeom>
            <a:solidFill>
              <a:srgbClr val="000000"/>
            </a:solidFill>
            <a:ln w="3175" cmpd="sng">
              <a:solidFill>
                <a:srgbClr val="000000"/>
              </a:solidFill>
              <a:round/>
              <a:headEnd/>
              <a:tailEnd/>
            </a:ln>
          </p:spPr>
          <p:txBody>
            <a:bodyPr/>
            <a:lstStyle/>
            <a:p>
              <a:endParaRPr lang="en-US" sz="1350" dirty="0"/>
            </a:p>
          </p:txBody>
        </p:sp>
        <p:sp>
          <p:nvSpPr>
            <p:cNvPr id="82" name="Freeform 90">
              <a:extLst>
                <a:ext uri="{FF2B5EF4-FFF2-40B4-BE49-F238E27FC236}">
                  <a16:creationId xmlns:a16="http://schemas.microsoft.com/office/drawing/2014/main" id="{E49A6E22-EDCA-464D-94C5-16B7CB3FED45}"/>
                </a:ext>
              </a:extLst>
            </p:cNvPr>
            <p:cNvSpPr>
              <a:spLocks/>
            </p:cNvSpPr>
            <p:nvPr/>
          </p:nvSpPr>
          <p:spPr bwMode="auto">
            <a:xfrm>
              <a:off x="9055100" y="1577976"/>
              <a:ext cx="165100" cy="569913"/>
            </a:xfrm>
            <a:custGeom>
              <a:avLst/>
              <a:gdLst>
                <a:gd name="T0" fmla="*/ 2147483647 w 144"/>
                <a:gd name="T1" fmla="*/ 2147483647 h 506"/>
                <a:gd name="T2" fmla="*/ 2147483647 w 144"/>
                <a:gd name="T3" fmla="*/ 2147483647 h 506"/>
                <a:gd name="T4" fmla="*/ 2147483647 w 144"/>
                <a:gd name="T5" fmla="*/ 2147483647 h 506"/>
                <a:gd name="T6" fmla="*/ 2147483647 w 144"/>
                <a:gd name="T7" fmla="*/ 2147483647 h 506"/>
                <a:gd name="T8" fmla="*/ 2147483647 w 144"/>
                <a:gd name="T9" fmla="*/ 2147483647 h 506"/>
                <a:gd name="T10" fmla="*/ 2147483647 w 144"/>
                <a:gd name="T11" fmla="*/ 2147483647 h 506"/>
                <a:gd name="T12" fmla="*/ 2147483647 w 144"/>
                <a:gd name="T13" fmla="*/ 2147483647 h 506"/>
                <a:gd name="T14" fmla="*/ 2147483647 w 144"/>
                <a:gd name="T15" fmla="*/ 2147483647 h 506"/>
                <a:gd name="T16" fmla="*/ 2147483647 w 144"/>
                <a:gd name="T17" fmla="*/ 2147483647 h 506"/>
                <a:gd name="T18" fmla="*/ 2147483647 w 144"/>
                <a:gd name="T19" fmla="*/ 2147483647 h 506"/>
                <a:gd name="T20" fmla="*/ 2147483647 w 144"/>
                <a:gd name="T21" fmla="*/ 2147483647 h 506"/>
                <a:gd name="T22" fmla="*/ 2147483647 w 144"/>
                <a:gd name="T23" fmla="*/ 2147483647 h 506"/>
                <a:gd name="T24" fmla="*/ 2147483647 w 144"/>
                <a:gd name="T25" fmla="*/ 2147483647 h 506"/>
                <a:gd name="T26" fmla="*/ 2147483647 w 144"/>
                <a:gd name="T27" fmla="*/ 2147483647 h 506"/>
                <a:gd name="T28" fmla="*/ 2147483647 w 144"/>
                <a:gd name="T29" fmla="*/ 2147483647 h 506"/>
                <a:gd name="T30" fmla="*/ 2147483647 w 144"/>
                <a:gd name="T31" fmla="*/ 2147483647 h 506"/>
                <a:gd name="T32" fmla="*/ 2147483647 w 144"/>
                <a:gd name="T33" fmla="*/ 2147483647 h 506"/>
                <a:gd name="T34" fmla="*/ 2147483647 w 144"/>
                <a:gd name="T35" fmla="*/ 2147483647 h 506"/>
                <a:gd name="T36" fmla="*/ 2147483647 w 144"/>
                <a:gd name="T37" fmla="*/ 2147483647 h 506"/>
                <a:gd name="T38" fmla="*/ 2147483647 w 144"/>
                <a:gd name="T39" fmla="*/ 2147483647 h 506"/>
                <a:gd name="T40" fmla="*/ 2147483647 w 144"/>
                <a:gd name="T41" fmla="*/ 2147483647 h 506"/>
                <a:gd name="T42" fmla="*/ 2147483647 w 144"/>
                <a:gd name="T43" fmla="*/ 2147483647 h 506"/>
                <a:gd name="T44" fmla="*/ 2147483647 w 144"/>
                <a:gd name="T45" fmla="*/ 2147483647 h 506"/>
                <a:gd name="T46" fmla="*/ 2147483647 w 144"/>
                <a:gd name="T47" fmla="*/ 2147483647 h 506"/>
                <a:gd name="T48" fmla="*/ 2147483647 w 144"/>
                <a:gd name="T49" fmla="*/ 2147483647 h 506"/>
                <a:gd name="T50" fmla="*/ 2147483647 w 144"/>
                <a:gd name="T51" fmla="*/ 2147483647 h 506"/>
                <a:gd name="T52" fmla="*/ 2147483647 w 144"/>
                <a:gd name="T53" fmla="*/ 2147483647 h 506"/>
                <a:gd name="T54" fmla="*/ 2147483647 w 144"/>
                <a:gd name="T55" fmla="*/ 2147483647 h 506"/>
                <a:gd name="T56" fmla="*/ 2147483647 w 144"/>
                <a:gd name="T57" fmla="*/ 2147483647 h 506"/>
                <a:gd name="T58" fmla="*/ 2147483647 w 144"/>
                <a:gd name="T59" fmla="*/ 2147483647 h 506"/>
                <a:gd name="T60" fmla="*/ 0 w 144"/>
                <a:gd name="T61" fmla="*/ 0 h 506"/>
                <a:gd name="T62" fmla="*/ 2147483647 w 144"/>
                <a:gd name="T63" fmla="*/ 0 h 506"/>
                <a:gd name="T64" fmla="*/ 2147483647 w 144"/>
                <a:gd name="T65" fmla="*/ 2147483647 h 506"/>
                <a:gd name="T66" fmla="*/ 2147483647 w 144"/>
                <a:gd name="T67" fmla="*/ 2147483647 h 506"/>
                <a:gd name="T68" fmla="*/ 2147483647 w 144"/>
                <a:gd name="T69" fmla="*/ 2147483647 h 506"/>
                <a:gd name="T70" fmla="*/ 2147483647 w 144"/>
                <a:gd name="T71" fmla="*/ 2147483647 h 506"/>
                <a:gd name="T72" fmla="*/ 2147483647 w 144"/>
                <a:gd name="T73" fmla="*/ 2147483647 h 506"/>
                <a:gd name="T74" fmla="*/ 2147483647 w 144"/>
                <a:gd name="T75" fmla="*/ 2147483647 h 506"/>
                <a:gd name="T76" fmla="*/ 2147483647 w 144"/>
                <a:gd name="T77" fmla="*/ 2147483647 h 506"/>
                <a:gd name="T78" fmla="*/ 2147483647 w 144"/>
                <a:gd name="T79" fmla="*/ 2147483647 h 506"/>
                <a:gd name="T80" fmla="*/ 2147483647 w 144"/>
                <a:gd name="T81" fmla="*/ 2147483647 h 506"/>
                <a:gd name="T82" fmla="*/ 2147483647 w 144"/>
                <a:gd name="T83" fmla="*/ 2147483647 h 506"/>
                <a:gd name="T84" fmla="*/ 2147483647 w 144"/>
                <a:gd name="T85" fmla="*/ 2147483647 h 506"/>
                <a:gd name="T86" fmla="*/ 2147483647 w 144"/>
                <a:gd name="T87" fmla="*/ 2147483647 h 506"/>
                <a:gd name="T88" fmla="*/ 2147483647 w 144"/>
                <a:gd name="T89" fmla="*/ 2147483647 h 506"/>
                <a:gd name="T90" fmla="*/ 2147483647 w 144"/>
                <a:gd name="T91" fmla="*/ 2147483647 h 506"/>
                <a:gd name="T92" fmla="*/ 2147483647 w 144"/>
                <a:gd name="T93" fmla="*/ 2147483647 h 506"/>
                <a:gd name="T94" fmla="*/ 2147483647 w 144"/>
                <a:gd name="T95" fmla="*/ 2147483647 h 506"/>
                <a:gd name="T96" fmla="*/ 2147483647 w 144"/>
                <a:gd name="T97" fmla="*/ 2147483647 h 5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4"/>
                <a:gd name="T148" fmla="*/ 0 h 506"/>
                <a:gd name="T149" fmla="*/ 144 w 144"/>
                <a:gd name="T150" fmla="*/ 506 h 50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4" h="506">
                  <a:moveTo>
                    <a:pt x="129" y="203"/>
                  </a:moveTo>
                  <a:lnTo>
                    <a:pt x="143" y="266"/>
                  </a:lnTo>
                  <a:lnTo>
                    <a:pt x="133" y="268"/>
                  </a:lnTo>
                  <a:lnTo>
                    <a:pt x="137" y="292"/>
                  </a:lnTo>
                  <a:lnTo>
                    <a:pt x="140" y="319"/>
                  </a:lnTo>
                  <a:lnTo>
                    <a:pt x="143" y="347"/>
                  </a:lnTo>
                  <a:lnTo>
                    <a:pt x="144" y="376"/>
                  </a:lnTo>
                  <a:lnTo>
                    <a:pt x="143" y="407"/>
                  </a:lnTo>
                  <a:lnTo>
                    <a:pt x="140" y="437"/>
                  </a:lnTo>
                  <a:lnTo>
                    <a:pt x="136" y="467"/>
                  </a:lnTo>
                  <a:lnTo>
                    <a:pt x="130" y="496"/>
                  </a:lnTo>
                  <a:lnTo>
                    <a:pt x="109" y="506"/>
                  </a:lnTo>
                  <a:lnTo>
                    <a:pt x="111" y="479"/>
                  </a:lnTo>
                  <a:lnTo>
                    <a:pt x="113" y="453"/>
                  </a:lnTo>
                  <a:lnTo>
                    <a:pt x="114" y="427"/>
                  </a:lnTo>
                  <a:lnTo>
                    <a:pt x="114" y="400"/>
                  </a:lnTo>
                  <a:lnTo>
                    <a:pt x="113" y="372"/>
                  </a:lnTo>
                  <a:lnTo>
                    <a:pt x="109" y="343"/>
                  </a:lnTo>
                  <a:lnTo>
                    <a:pt x="104" y="311"/>
                  </a:lnTo>
                  <a:lnTo>
                    <a:pt x="95" y="277"/>
                  </a:lnTo>
                  <a:lnTo>
                    <a:pt x="87" y="278"/>
                  </a:lnTo>
                  <a:lnTo>
                    <a:pt x="74" y="215"/>
                  </a:lnTo>
                  <a:lnTo>
                    <a:pt x="82" y="213"/>
                  </a:lnTo>
                  <a:lnTo>
                    <a:pt x="75" y="178"/>
                  </a:lnTo>
                  <a:lnTo>
                    <a:pt x="68" y="146"/>
                  </a:lnTo>
                  <a:lnTo>
                    <a:pt x="59" y="118"/>
                  </a:lnTo>
                  <a:lnTo>
                    <a:pt x="48" y="92"/>
                  </a:lnTo>
                  <a:lnTo>
                    <a:pt x="37" y="68"/>
                  </a:lnTo>
                  <a:lnTo>
                    <a:pt x="25" y="45"/>
                  </a:lnTo>
                  <a:lnTo>
                    <a:pt x="13" y="23"/>
                  </a:lnTo>
                  <a:lnTo>
                    <a:pt x="0" y="0"/>
                  </a:lnTo>
                  <a:lnTo>
                    <a:pt x="24" y="0"/>
                  </a:lnTo>
                  <a:lnTo>
                    <a:pt x="32" y="12"/>
                  </a:lnTo>
                  <a:lnTo>
                    <a:pt x="41" y="24"/>
                  </a:lnTo>
                  <a:lnTo>
                    <a:pt x="49" y="36"/>
                  </a:lnTo>
                  <a:lnTo>
                    <a:pt x="57" y="49"/>
                  </a:lnTo>
                  <a:lnTo>
                    <a:pt x="64" y="62"/>
                  </a:lnTo>
                  <a:lnTo>
                    <a:pt x="71" y="76"/>
                  </a:lnTo>
                  <a:lnTo>
                    <a:pt x="78" y="89"/>
                  </a:lnTo>
                  <a:lnTo>
                    <a:pt x="85" y="103"/>
                  </a:lnTo>
                  <a:lnTo>
                    <a:pt x="90" y="116"/>
                  </a:lnTo>
                  <a:lnTo>
                    <a:pt x="96" y="130"/>
                  </a:lnTo>
                  <a:lnTo>
                    <a:pt x="101" y="144"/>
                  </a:lnTo>
                  <a:lnTo>
                    <a:pt x="105" y="156"/>
                  </a:lnTo>
                  <a:lnTo>
                    <a:pt x="110" y="169"/>
                  </a:lnTo>
                  <a:lnTo>
                    <a:pt x="113" y="182"/>
                  </a:lnTo>
                  <a:lnTo>
                    <a:pt x="116" y="194"/>
                  </a:lnTo>
                  <a:lnTo>
                    <a:pt x="119" y="205"/>
                  </a:lnTo>
                  <a:lnTo>
                    <a:pt x="129" y="20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dirty="0"/>
            </a:p>
          </p:txBody>
        </p:sp>
        <p:sp>
          <p:nvSpPr>
            <p:cNvPr id="83" name="Freeform 91">
              <a:extLst>
                <a:ext uri="{FF2B5EF4-FFF2-40B4-BE49-F238E27FC236}">
                  <a16:creationId xmlns:a16="http://schemas.microsoft.com/office/drawing/2014/main" id="{CA5A81A2-BD07-8A41-A1A8-F774AC5FFA28}"/>
                </a:ext>
              </a:extLst>
            </p:cNvPr>
            <p:cNvSpPr>
              <a:spLocks/>
            </p:cNvSpPr>
            <p:nvPr/>
          </p:nvSpPr>
          <p:spPr bwMode="auto">
            <a:xfrm>
              <a:off x="9201150" y="1804988"/>
              <a:ext cx="20638" cy="74612"/>
            </a:xfrm>
            <a:custGeom>
              <a:avLst/>
              <a:gdLst>
                <a:gd name="T0" fmla="*/ 2147483647 w 19"/>
                <a:gd name="T1" fmla="*/ 2147483647 h 66"/>
                <a:gd name="T2" fmla="*/ 2147483647 w 19"/>
                <a:gd name="T3" fmla="*/ 2147483647 h 66"/>
                <a:gd name="T4" fmla="*/ 2147483647 w 19"/>
                <a:gd name="T5" fmla="*/ 0 h 66"/>
                <a:gd name="T6" fmla="*/ 0 w 19"/>
                <a:gd name="T7" fmla="*/ 2147483647 h 66"/>
                <a:gd name="T8" fmla="*/ 2147483647 w 19"/>
                <a:gd name="T9" fmla="*/ 2147483647 h 66"/>
                <a:gd name="T10" fmla="*/ 2147483647 w 19"/>
                <a:gd name="T11" fmla="*/ 2147483647 h 66"/>
                <a:gd name="T12" fmla="*/ 2147483647 w 19"/>
                <a:gd name="T13" fmla="*/ 2147483647 h 66"/>
                <a:gd name="T14" fmla="*/ 2147483647 w 19"/>
                <a:gd name="T15" fmla="*/ 2147483647 h 66"/>
                <a:gd name="T16" fmla="*/ 2147483647 w 19"/>
                <a:gd name="T17" fmla="*/ 2147483647 h 66"/>
                <a:gd name="T18" fmla="*/ 2147483647 w 19"/>
                <a:gd name="T19" fmla="*/ 2147483647 h 66"/>
                <a:gd name="T20" fmla="*/ 2147483647 w 19"/>
                <a:gd name="T21" fmla="*/ 2147483647 h 66"/>
                <a:gd name="T22" fmla="*/ 2147483647 w 19"/>
                <a:gd name="T23" fmla="*/ 2147483647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66"/>
                <a:gd name="T38" fmla="*/ 19 w 19"/>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66">
                  <a:moveTo>
                    <a:pt x="17" y="66"/>
                  </a:moveTo>
                  <a:lnTo>
                    <a:pt x="19" y="64"/>
                  </a:lnTo>
                  <a:lnTo>
                    <a:pt x="5" y="0"/>
                  </a:lnTo>
                  <a:lnTo>
                    <a:pt x="0" y="1"/>
                  </a:lnTo>
                  <a:lnTo>
                    <a:pt x="14" y="65"/>
                  </a:lnTo>
                  <a:lnTo>
                    <a:pt x="16" y="62"/>
                  </a:lnTo>
                  <a:lnTo>
                    <a:pt x="14" y="65"/>
                  </a:lnTo>
                  <a:lnTo>
                    <a:pt x="15" y="66"/>
                  </a:lnTo>
                  <a:lnTo>
                    <a:pt x="17" y="66"/>
                  </a:lnTo>
                  <a:lnTo>
                    <a:pt x="18" y="65"/>
                  </a:lnTo>
                  <a:lnTo>
                    <a:pt x="19" y="64"/>
                  </a:lnTo>
                  <a:lnTo>
                    <a:pt x="17" y="66"/>
                  </a:lnTo>
                  <a:close/>
                </a:path>
              </a:pathLst>
            </a:custGeom>
            <a:solidFill>
              <a:srgbClr val="000000"/>
            </a:solidFill>
            <a:ln w="3175" cmpd="sng">
              <a:solidFill>
                <a:srgbClr val="000000"/>
              </a:solidFill>
              <a:round/>
              <a:headEnd/>
              <a:tailEnd/>
            </a:ln>
          </p:spPr>
          <p:txBody>
            <a:bodyPr/>
            <a:lstStyle/>
            <a:p>
              <a:endParaRPr lang="en-US" sz="1350" dirty="0"/>
            </a:p>
          </p:txBody>
        </p:sp>
        <p:sp>
          <p:nvSpPr>
            <p:cNvPr id="84" name="Freeform 92">
              <a:extLst>
                <a:ext uri="{FF2B5EF4-FFF2-40B4-BE49-F238E27FC236}">
                  <a16:creationId xmlns:a16="http://schemas.microsoft.com/office/drawing/2014/main" id="{58C05DAC-DF36-4F44-B3DC-9DFF73A9839C}"/>
                </a:ext>
              </a:extLst>
            </p:cNvPr>
            <p:cNvSpPr>
              <a:spLocks/>
            </p:cNvSpPr>
            <p:nvPr/>
          </p:nvSpPr>
          <p:spPr bwMode="auto">
            <a:xfrm>
              <a:off x="9204326" y="1874839"/>
              <a:ext cx="15875" cy="7937"/>
            </a:xfrm>
            <a:custGeom>
              <a:avLst/>
              <a:gdLst>
                <a:gd name="T0" fmla="*/ 2147483647 w 13"/>
                <a:gd name="T1" fmla="*/ 2147483647 h 7"/>
                <a:gd name="T2" fmla="*/ 2147483647 w 13"/>
                <a:gd name="T3" fmla="*/ 2147483647 h 7"/>
                <a:gd name="T4" fmla="*/ 2147483647 w 13"/>
                <a:gd name="T5" fmla="*/ 2147483647 h 7"/>
                <a:gd name="T6" fmla="*/ 2147483647 w 13"/>
                <a:gd name="T7" fmla="*/ 0 h 7"/>
                <a:gd name="T8" fmla="*/ 2147483647 w 13"/>
                <a:gd name="T9" fmla="*/ 2147483647 h 7"/>
                <a:gd name="T10" fmla="*/ 0 w 13"/>
                <a:gd name="T11" fmla="*/ 2147483647 h 7"/>
                <a:gd name="T12" fmla="*/ 2147483647 w 13"/>
                <a:gd name="T13" fmla="*/ 2147483647 h 7"/>
                <a:gd name="T14" fmla="*/ 0 w 13"/>
                <a:gd name="T15" fmla="*/ 2147483647 h 7"/>
                <a:gd name="T16" fmla="*/ 0 w 13"/>
                <a:gd name="T17" fmla="*/ 2147483647 h 7"/>
                <a:gd name="T18" fmla="*/ 2147483647 w 13"/>
                <a:gd name="T19" fmla="*/ 2147483647 h 7"/>
                <a:gd name="T20" fmla="*/ 2147483647 w 13"/>
                <a:gd name="T21" fmla="*/ 2147483647 h 7"/>
                <a:gd name="T22" fmla="*/ 2147483647 w 13"/>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7"/>
                <a:gd name="T38" fmla="*/ 13 w 13"/>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7">
                  <a:moveTo>
                    <a:pt x="4" y="4"/>
                  </a:moveTo>
                  <a:lnTo>
                    <a:pt x="2" y="7"/>
                  </a:lnTo>
                  <a:lnTo>
                    <a:pt x="13" y="4"/>
                  </a:lnTo>
                  <a:lnTo>
                    <a:pt x="12" y="0"/>
                  </a:lnTo>
                  <a:lnTo>
                    <a:pt x="1" y="2"/>
                  </a:lnTo>
                  <a:lnTo>
                    <a:pt x="0" y="5"/>
                  </a:lnTo>
                  <a:lnTo>
                    <a:pt x="1" y="2"/>
                  </a:lnTo>
                  <a:lnTo>
                    <a:pt x="0" y="3"/>
                  </a:lnTo>
                  <a:lnTo>
                    <a:pt x="0" y="5"/>
                  </a:lnTo>
                  <a:lnTo>
                    <a:pt x="1" y="6"/>
                  </a:lnTo>
                  <a:lnTo>
                    <a:pt x="2" y="7"/>
                  </a:lnTo>
                  <a:lnTo>
                    <a:pt x="4" y="4"/>
                  </a:lnTo>
                  <a:close/>
                </a:path>
              </a:pathLst>
            </a:custGeom>
            <a:solidFill>
              <a:srgbClr val="000000"/>
            </a:solidFill>
            <a:ln w="3175" cmpd="sng">
              <a:solidFill>
                <a:srgbClr val="000000"/>
              </a:solidFill>
              <a:round/>
              <a:headEnd/>
              <a:tailEnd/>
            </a:ln>
          </p:spPr>
          <p:txBody>
            <a:bodyPr/>
            <a:lstStyle/>
            <a:p>
              <a:endParaRPr lang="en-US" sz="1350" dirty="0"/>
            </a:p>
          </p:txBody>
        </p:sp>
        <p:sp>
          <p:nvSpPr>
            <p:cNvPr id="85" name="Freeform 93">
              <a:extLst>
                <a:ext uri="{FF2B5EF4-FFF2-40B4-BE49-F238E27FC236}">
                  <a16:creationId xmlns:a16="http://schemas.microsoft.com/office/drawing/2014/main" id="{40EAA02A-963E-D14A-AE88-09DD9E265D7E}"/>
                </a:ext>
              </a:extLst>
            </p:cNvPr>
            <p:cNvSpPr>
              <a:spLocks/>
            </p:cNvSpPr>
            <p:nvPr/>
          </p:nvSpPr>
          <p:spPr bwMode="auto">
            <a:xfrm>
              <a:off x="9202739" y="1879600"/>
              <a:ext cx="22225" cy="260350"/>
            </a:xfrm>
            <a:custGeom>
              <a:avLst/>
              <a:gdLst>
                <a:gd name="T0" fmla="*/ 2147483647 w 19"/>
                <a:gd name="T1" fmla="*/ 2147483647 h 230"/>
                <a:gd name="T2" fmla="*/ 2147483647 w 19"/>
                <a:gd name="T3" fmla="*/ 2147483647 h 230"/>
                <a:gd name="T4" fmla="*/ 2147483647 w 19"/>
                <a:gd name="T5" fmla="*/ 2147483647 h 230"/>
                <a:gd name="T6" fmla="*/ 2147483647 w 19"/>
                <a:gd name="T7" fmla="*/ 2147483647 h 230"/>
                <a:gd name="T8" fmla="*/ 2147483647 w 19"/>
                <a:gd name="T9" fmla="*/ 2147483647 h 230"/>
                <a:gd name="T10" fmla="*/ 2147483647 w 19"/>
                <a:gd name="T11" fmla="*/ 2147483647 h 230"/>
                <a:gd name="T12" fmla="*/ 2147483647 w 19"/>
                <a:gd name="T13" fmla="*/ 2147483647 h 230"/>
                <a:gd name="T14" fmla="*/ 2147483647 w 19"/>
                <a:gd name="T15" fmla="*/ 2147483647 h 230"/>
                <a:gd name="T16" fmla="*/ 2147483647 w 19"/>
                <a:gd name="T17" fmla="*/ 2147483647 h 230"/>
                <a:gd name="T18" fmla="*/ 2147483647 w 19"/>
                <a:gd name="T19" fmla="*/ 0 h 230"/>
                <a:gd name="T20" fmla="*/ 2147483647 w 19"/>
                <a:gd name="T21" fmla="*/ 2147483647 h 230"/>
                <a:gd name="T22" fmla="*/ 2147483647 w 19"/>
                <a:gd name="T23" fmla="*/ 2147483647 h 230"/>
                <a:gd name="T24" fmla="*/ 2147483647 w 19"/>
                <a:gd name="T25" fmla="*/ 2147483647 h 230"/>
                <a:gd name="T26" fmla="*/ 2147483647 w 19"/>
                <a:gd name="T27" fmla="*/ 2147483647 h 230"/>
                <a:gd name="T28" fmla="*/ 2147483647 w 19"/>
                <a:gd name="T29" fmla="*/ 2147483647 h 230"/>
                <a:gd name="T30" fmla="*/ 2147483647 w 19"/>
                <a:gd name="T31" fmla="*/ 2147483647 h 230"/>
                <a:gd name="T32" fmla="*/ 2147483647 w 19"/>
                <a:gd name="T33" fmla="*/ 2147483647 h 230"/>
                <a:gd name="T34" fmla="*/ 2147483647 w 19"/>
                <a:gd name="T35" fmla="*/ 2147483647 h 230"/>
                <a:gd name="T36" fmla="*/ 0 w 19"/>
                <a:gd name="T37" fmla="*/ 2147483647 h 230"/>
                <a:gd name="T38" fmla="*/ 2147483647 w 19"/>
                <a:gd name="T39" fmla="*/ 2147483647 h 230"/>
                <a:gd name="T40" fmla="*/ 2147483647 w 19"/>
                <a:gd name="T41" fmla="*/ 2147483647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30"/>
                <a:gd name="T65" fmla="*/ 19 w 1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30">
                  <a:moveTo>
                    <a:pt x="3" y="230"/>
                  </a:moveTo>
                  <a:lnTo>
                    <a:pt x="4" y="229"/>
                  </a:lnTo>
                  <a:lnTo>
                    <a:pt x="11" y="199"/>
                  </a:lnTo>
                  <a:lnTo>
                    <a:pt x="15" y="169"/>
                  </a:lnTo>
                  <a:lnTo>
                    <a:pt x="17" y="139"/>
                  </a:lnTo>
                  <a:lnTo>
                    <a:pt x="19" y="108"/>
                  </a:lnTo>
                  <a:lnTo>
                    <a:pt x="17" y="79"/>
                  </a:lnTo>
                  <a:lnTo>
                    <a:pt x="15" y="51"/>
                  </a:lnTo>
                  <a:lnTo>
                    <a:pt x="11" y="24"/>
                  </a:lnTo>
                  <a:lnTo>
                    <a:pt x="7" y="0"/>
                  </a:lnTo>
                  <a:lnTo>
                    <a:pt x="3" y="1"/>
                  </a:lnTo>
                  <a:lnTo>
                    <a:pt x="7" y="24"/>
                  </a:lnTo>
                  <a:lnTo>
                    <a:pt x="10" y="51"/>
                  </a:lnTo>
                  <a:lnTo>
                    <a:pt x="12" y="79"/>
                  </a:lnTo>
                  <a:lnTo>
                    <a:pt x="13" y="108"/>
                  </a:lnTo>
                  <a:lnTo>
                    <a:pt x="12" y="139"/>
                  </a:lnTo>
                  <a:lnTo>
                    <a:pt x="10" y="169"/>
                  </a:lnTo>
                  <a:lnTo>
                    <a:pt x="6" y="199"/>
                  </a:lnTo>
                  <a:lnTo>
                    <a:pt x="0" y="227"/>
                  </a:lnTo>
                  <a:lnTo>
                    <a:pt x="1" y="226"/>
                  </a:lnTo>
                  <a:lnTo>
                    <a:pt x="3" y="230"/>
                  </a:lnTo>
                  <a:close/>
                </a:path>
              </a:pathLst>
            </a:custGeom>
            <a:solidFill>
              <a:srgbClr val="000000"/>
            </a:solidFill>
            <a:ln w="3175" cmpd="sng">
              <a:solidFill>
                <a:srgbClr val="000000"/>
              </a:solidFill>
              <a:round/>
              <a:headEnd/>
              <a:tailEnd/>
            </a:ln>
          </p:spPr>
          <p:txBody>
            <a:bodyPr/>
            <a:lstStyle/>
            <a:p>
              <a:endParaRPr lang="en-US" sz="1350" dirty="0"/>
            </a:p>
          </p:txBody>
        </p:sp>
        <p:sp>
          <p:nvSpPr>
            <p:cNvPr id="86" name="Freeform 94">
              <a:extLst>
                <a:ext uri="{FF2B5EF4-FFF2-40B4-BE49-F238E27FC236}">
                  <a16:creationId xmlns:a16="http://schemas.microsoft.com/office/drawing/2014/main" id="{DB1B2943-3E1D-274E-8BB0-AB33836B5C32}"/>
                </a:ext>
              </a:extLst>
            </p:cNvPr>
            <p:cNvSpPr>
              <a:spLocks/>
            </p:cNvSpPr>
            <p:nvPr/>
          </p:nvSpPr>
          <p:spPr bwMode="auto">
            <a:xfrm>
              <a:off x="9161464" y="1885950"/>
              <a:ext cx="28575" cy="261938"/>
            </a:xfrm>
            <a:custGeom>
              <a:avLst/>
              <a:gdLst>
                <a:gd name="T0" fmla="*/ 2147483647 w 24"/>
                <a:gd name="T1" fmla="*/ 2147483647 h 232"/>
                <a:gd name="T2" fmla="*/ 0 w 24"/>
                <a:gd name="T3" fmla="*/ 2147483647 h 232"/>
                <a:gd name="T4" fmla="*/ 2147483647 w 24"/>
                <a:gd name="T5" fmla="*/ 2147483647 h 232"/>
                <a:gd name="T6" fmla="*/ 2147483647 w 24"/>
                <a:gd name="T7" fmla="*/ 2147483647 h 232"/>
                <a:gd name="T8" fmla="*/ 2147483647 w 24"/>
                <a:gd name="T9" fmla="*/ 2147483647 h 232"/>
                <a:gd name="T10" fmla="*/ 2147483647 w 24"/>
                <a:gd name="T11" fmla="*/ 2147483647 h 232"/>
                <a:gd name="T12" fmla="*/ 2147483647 w 24"/>
                <a:gd name="T13" fmla="*/ 2147483647 h 232"/>
                <a:gd name="T14" fmla="*/ 2147483647 w 24"/>
                <a:gd name="T15" fmla="*/ 2147483647 h 232"/>
                <a:gd name="T16" fmla="*/ 2147483647 w 24"/>
                <a:gd name="T17" fmla="*/ 2147483647 h 232"/>
                <a:gd name="T18" fmla="*/ 2147483647 w 24"/>
                <a:gd name="T19" fmla="*/ 2147483647 h 232"/>
                <a:gd name="T20" fmla="*/ 2147483647 w 24"/>
                <a:gd name="T21" fmla="*/ 2147483647 h 232"/>
                <a:gd name="T22" fmla="*/ 2147483647 w 24"/>
                <a:gd name="T23" fmla="*/ 2147483647 h 232"/>
                <a:gd name="T24" fmla="*/ 2147483647 w 24"/>
                <a:gd name="T25" fmla="*/ 2147483647 h 232"/>
                <a:gd name="T26" fmla="*/ 2147483647 w 24"/>
                <a:gd name="T27" fmla="*/ 2147483647 h 232"/>
                <a:gd name="T28" fmla="*/ 2147483647 w 24"/>
                <a:gd name="T29" fmla="*/ 2147483647 h 232"/>
                <a:gd name="T30" fmla="*/ 2147483647 w 24"/>
                <a:gd name="T31" fmla="*/ 2147483647 h 232"/>
                <a:gd name="T32" fmla="*/ 2147483647 w 24"/>
                <a:gd name="T33" fmla="*/ 2147483647 h 232"/>
                <a:gd name="T34" fmla="*/ 2147483647 w 24"/>
                <a:gd name="T35" fmla="*/ 2147483647 h 232"/>
                <a:gd name="T36" fmla="*/ 2147483647 w 24"/>
                <a:gd name="T37" fmla="*/ 2147483647 h 232"/>
                <a:gd name="T38" fmla="*/ 2147483647 w 24"/>
                <a:gd name="T39" fmla="*/ 0 h 232"/>
                <a:gd name="T40" fmla="*/ 2147483647 w 24"/>
                <a:gd name="T41" fmla="*/ 2147483647 h 232"/>
                <a:gd name="T42" fmla="*/ 2147483647 w 24"/>
                <a:gd name="T43" fmla="*/ 0 h 232"/>
                <a:gd name="T44" fmla="*/ 2147483647 w 24"/>
                <a:gd name="T45" fmla="*/ 0 h 232"/>
                <a:gd name="T46" fmla="*/ 0 w 24"/>
                <a:gd name="T47" fmla="*/ 2147483647 h 232"/>
                <a:gd name="T48" fmla="*/ 0 w 24"/>
                <a:gd name="T49" fmla="*/ 2147483647 h 232"/>
                <a:gd name="T50" fmla="*/ 2147483647 w 24"/>
                <a:gd name="T51" fmla="*/ 2147483647 h 2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232"/>
                <a:gd name="T80" fmla="*/ 24 w 24"/>
                <a:gd name="T81" fmla="*/ 232 h 2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232">
                  <a:moveTo>
                    <a:pt x="3" y="5"/>
                  </a:moveTo>
                  <a:lnTo>
                    <a:pt x="0" y="3"/>
                  </a:lnTo>
                  <a:lnTo>
                    <a:pt x="8" y="38"/>
                  </a:lnTo>
                  <a:lnTo>
                    <a:pt x="14" y="69"/>
                  </a:lnTo>
                  <a:lnTo>
                    <a:pt x="17" y="98"/>
                  </a:lnTo>
                  <a:lnTo>
                    <a:pt x="18" y="126"/>
                  </a:lnTo>
                  <a:lnTo>
                    <a:pt x="18" y="153"/>
                  </a:lnTo>
                  <a:lnTo>
                    <a:pt x="17" y="179"/>
                  </a:lnTo>
                  <a:lnTo>
                    <a:pt x="16" y="205"/>
                  </a:lnTo>
                  <a:lnTo>
                    <a:pt x="13" y="232"/>
                  </a:lnTo>
                  <a:lnTo>
                    <a:pt x="18" y="232"/>
                  </a:lnTo>
                  <a:lnTo>
                    <a:pt x="20" y="205"/>
                  </a:lnTo>
                  <a:lnTo>
                    <a:pt x="22" y="179"/>
                  </a:lnTo>
                  <a:lnTo>
                    <a:pt x="24" y="153"/>
                  </a:lnTo>
                  <a:lnTo>
                    <a:pt x="24" y="126"/>
                  </a:lnTo>
                  <a:lnTo>
                    <a:pt x="22" y="98"/>
                  </a:lnTo>
                  <a:lnTo>
                    <a:pt x="19" y="69"/>
                  </a:lnTo>
                  <a:lnTo>
                    <a:pt x="13" y="37"/>
                  </a:lnTo>
                  <a:lnTo>
                    <a:pt x="4" y="2"/>
                  </a:lnTo>
                  <a:lnTo>
                    <a:pt x="1" y="0"/>
                  </a:lnTo>
                  <a:lnTo>
                    <a:pt x="4" y="2"/>
                  </a:lnTo>
                  <a:lnTo>
                    <a:pt x="3" y="0"/>
                  </a:lnTo>
                  <a:lnTo>
                    <a:pt x="1" y="0"/>
                  </a:lnTo>
                  <a:lnTo>
                    <a:pt x="0" y="1"/>
                  </a:lnTo>
                  <a:lnTo>
                    <a:pt x="0" y="3"/>
                  </a:lnTo>
                  <a:lnTo>
                    <a:pt x="3" y="5"/>
                  </a:lnTo>
                  <a:close/>
                </a:path>
              </a:pathLst>
            </a:custGeom>
            <a:solidFill>
              <a:srgbClr val="000000"/>
            </a:solidFill>
            <a:ln w="3175" cmpd="sng">
              <a:solidFill>
                <a:srgbClr val="000000"/>
              </a:solidFill>
              <a:round/>
              <a:headEnd/>
              <a:tailEnd/>
            </a:ln>
          </p:spPr>
          <p:txBody>
            <a:bodyPr/>
            <a:lstStyle/>
            <a:p>
              <a:endParaRPr lang="en-US" sz="1350" dirty="0"/>
            </a:p>
          </p:txBody>
        </p:sp>
        <p:sp>
          <p:nvSpPr>
            <p:cNvPr id="87" name="Freeform 95">
              <a:extLst>
                <a:ext uri="{FF2B5EF4-FFF2-40B4-BE49-F238E27FC236}">
                  <a16:creationId xmlns:a16="http://schemas.microsoft.com/office/drawing/2014/main" id="{C50FA60A-F7A8-7745-9142-D1ECD2CE1722}"/>
                </a:ext>
              </a:extLst>
            </p:cNvPr>
            <p:cNvSpPr>
              <a:spLocks/>
            </p:cNvSpPr>
            <p:nvPr/>
          </p:nvSpPr>
          <p:spPr bwMode="auto">
            <a:xfrm>
              <a:off x="9151938" y="1885951"/>
              <a:ext cx="12700" cy="9525"/>
            </a:xfrm>
            <a:custGeom>
              <a:avLst/>
              <a:gdLst>
                <a:gd name="T0" fmla="*/ 0 w 11"/>
                <a:gd name="T1" fmla="*/ 2147483647 h 7"/>
                <a:gd name="T2" fmla="*/ 2147483647 w 11"/>
                <a:gd name="T3" fmla="*/ 2147483647 h 7"/>
                <a:gd name="T4" fmla="*/ 2147483647 w 11"/>
                <a:gd name="T5" fmla="*/ 2147483647 h 7"/>
                <a:gd name="T6" fmla="*/ 2147483647 w 11"/>
                <a:gd name="T7" fmla="*/ 0 h 7"/>
                <a:gd name="T8" fmla="*/ 2147483647 w 11"/>
                <a:gd name="T9" fmla="*/ 2147483647 h 7"/>
                <a:gd name="T10" fmla="*/ 2147483647 w 11"/>
                <a:gd name="T11" fmla="*/ 2147483647 h 7"/>
                <a:gd name="T12" fmla="*/ 2147483647 w 11"/>
                <a:gd name="T13" fmla="*/ 2147483647 h 7"/>
                <a:gd name="T14" fmla="*/ 2147483647 w 11"/>
                <a:gd name="T15" fmla="*/ 2147483647 h 7"/>
                <a:gd name="T16" fmla="*/ 0 w 11"/>
                <a:gd name="T17" fmla="*/ 2147483647 h 7"/>
                <a:gd name="T18" fmla="*/ 2147483647 w 11"/>
                <a:gd name="T19" fmla="*/ 2147483647 h 7"/>
                <a:gd name="T20" fmla="*/ 2147483647 w 11"/>
                <a:gd name="T21" fmla="*/ 2147483647 h 7"/>
                <a:gd name="T22" fmla="*/ 0 w 11"/>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7"/>
                <a:gd name="T38" fmla="*/ 11 w 1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7">
                  <a:moveTo>
                    <a:pt x="0" y="5"/>
                  </a:moveTo>
                  <a:lnTo>
                    <a:pt x="3" y="7"/>
                  </a:lnTo>
                  <a:lnTo>
                    <a:pt x="11" y="5"/>
                  </a:lnTo>
                  <a:lnTo>
                    <a:pt x="9" y="0"/>
                  </a:lnTo>
                  <a:lnTo>
                    <a:pt x="2" y="2"/>
                  </a:lnTo>
                  <a:lnTo>
                    <a:pt x="5" y="4"/>
                  </a:lnTo>
                  <a:lnTo>
                    <a:pt x="2" y="2"/>
                  </a:lnTo>
                  <a:lnTo>
                    <a:pt x="1" y="3"/>
                  </a:lnTo>
                  <a:lnTo>
                    <a:pt x="0" y="5"/>
                  </a:lnTo>
                  <a:lnTo>
                    <a:pt x="1" y="6"/>
                  </a:lnTo>
                  <a:lnTo>
                    <a:pt x="3" y="7"/>
                  </a:lnTo>
                  <a:lnTo>
                    <a:pt x="0" y="5"/>
                  </a:lnTo>
                  <a:close/>
                </a:path>
              </a:pathLst>
            </a:custGeom>
            <a:solidFill>
              <a:srgbClr val="000000"/>
            </a:solidFill>
            <a:ln w="3175" cmpd="sng">
              <a:solidFill>
                <a:srgbClr val="000000"/>
              </a:solidFill>
              <a:round/>
              <a:headEnd/>
              <a:tailEnd/>
            </a:ln>
          </p:spPr>
          <p:txBody>
            <a:bodyPr/>
            <a:lstStyle/>
            <a:p>
              <a:endParaRPr lang="en-US" sz="1350" dirty="0"/>
            </a:p>
          </p:txBody>
        </p:sp>
        <p:sp>
          <p:nvSpPr>
            <p:cNvPr id="88" name="Freeform 96">
              <a:extLst>
                <a:ext uri="{FF2B5EF4-FFF2-40B4-BE49-F238E27FC236}">
                  <a16:creationId xmlns:a16="http://schemas.microsoft.com/office/drawing/2014/main" id="{C8C542BE-2016-2B4A-BFC1-9500CDAAF843}"/>
                </a:ext>
              </a:extLst>
            </p:cNvPr>
            <p:cNvSpPr>
              <a:spLocks/>
            </p:cNvSpPr>
            <p:nvPr/>
          </p:nvSpPr>
          <p:spPr bwMode="auto">
            <a:xfrm>
              <a:off x="9136063" y="1817689"/>
              <a:ext cx="23812" cy="73025"/>
            </a:xfrm>
            <a:custGeom>
              <a:avLst/>
              <a:gdLst>
                <a:gd name="T0" fmla="*/ 2147483647 w 19"/>
                <a:gd name="T1" fmla="*/ 0 h 66"/>
                <a:gd name="T2" fmla="*/ 0 w 19"/>
                <a:gd name="T3" fmla="*/ 2147483647 h 66"/>
                <a:gd name="T4" fmla="*/ 2147483647 w 19"/>
                <a:gd name="T5" fmla="*/ 2147483647 h 66"/>
                <a:gd name="T6" fmla="*/ 2147483647 w 19"/>
                <a:gd name="T7" fmla="*/ 2147483647 h 66"/>
                <a:gd name="T8" fmla="*/ 2147483647 w 19"/>
                <a:gd name="T9" fmla="*/ 2147483647 h 66"/>
                <a:gd name="T10" fmla="*/ 2147483647 w 19"/>
                <a:gd name="T11" fmla="*/ 2147483647 h 66"/>
                <a:gd name="T12" fmla="*/ 2147483647 w 19"/>
                <a:gd name="T13" fmla="*/ 2147483647 h 66"/>
                <a:gd name="T14" fmla="*/ 2147483647 w 19"/>
                <a:gd name="T15" fmla="*/ 0 h 66"/>
                <a:gd name="T16" fmla="*/ 2147483647 w 19"/>
                <a:gd name="T17" fmla="*/ 0 h 66"/>
                <a:gd name="T18" fmla="*/ 2147483647 w 19"/>
                <a:gd name="T19" fmla="*/ 2147483647 h 66"/>
                <a:gd name="T20" fmla="*/ 0 w 19"/>
                <a:gd name="T21" fmla="*/ 2147483647 h 66"/>
                <a:gd name="T22" fmla="*/ 2147483647 w 19"/>
                <a:gd name="T23" fmla="*/ 0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66"/>
                <a:gd name="T38" fmla="*/ 19 w 19"/>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66">
                  <a:moveTo>
                    <a:pt x="2" y="0"/>
                  </a:moveTo>
                  <a:lnTo>
                    <a:pt x="0" y="2"/>
                  </a:lnTo>
                  <a:lnTo>
                    <a:pt x="14" y="66"/>
                  </a:lnTo>
                  <a:lnTo>
                    <a:pt x="19" y="65"/>
                  </a:lnTo>
                  <a:lnTo>
                    <a:pt x="5" y="1"/>
                  </a:lnTo>
                  <a:lnTo>
                    <a:pt x="3" y="4"/>
                  </a:lnTo>
                  <a:lnTo>
                    <a:pt x="5" y="1"/>
                  </a:lnTo>
                  <a:lnTo>
                    <a:pt x="4" y="0"/>
                  </a:lnTo>
                  <a:lnTo>
                    <a:pt x="2" y="0"/>
                  </a:lnTo>
                  <a:lnTo>
                    <a:pt x="1" y="1"/>
                  </a:lnTo>
                  <a:lnTo>
                    <a:pt x="0" y="2"/>
                  </a:lnTo>
                  <a:lnTo>
                    <a:pt x="2" y="0"/>
                  </a:lnTo>
                  <a:close/>
                </a:path>
              </a:pathLst>
            </a:custGeom>
            <a:solidFill>
              <a:srgbClr val="000000"/>
            </a:solidFill>
            <a:ln w="3175" cmpd="sng">
              <a:solidFill>
                <a:srgbClr val="000000"/>
              </a:solidFill>
              <a:round/>
              <a:headEnd/>
              <a:tailEnd/>
            </a:ln>
          </p:spPr>
          <p:txBody>
            <a:bodyPr/>
            <a:lstStyle/>
            <a:p>
              <a:endParaRPr lang="en-US" sz="1350" dirty="0"/>
            </a:p>
          </p:txBody>
        </p:sp>
        <p:sp>
          <p:nvSpPr>
            <p:cNvPr id="89" name="Freeform 97">
              <a:extLst>
                <a:ext uri="{FF2B5EF4-FFF2-40B4-BE49-F238E27FC236}">
                  <a16:creationId xmlns:a16="http://schemas.microsoft.com/office/drawing/2014/main" id="{773666ED-C5C2-3B4A-BC98-15DE276FF9B4}"/>
                </a:ext>
              </a:extLst>
            </p:cNvPr>
            <p:cNvSpPr>
              <a:spLocks/>
            </p:cNvSpPr>
            <p:nvPr/>
          </p:nvSpPr>
          <p:spPr bwMode="auto">
            <a:xfrm>
              <a:off x="9139238" y="1816101"/>
              <a:ext cx="11112" cy="4763"/>
            </a:xfrm>
            <a:custGeom>
              <a:avLst/>
              <a:gdLst>
                <a:gd name="T0" fmla="*/ 2147483647 w 11"/>
                <a:gd name="T1" fmla="*/ 2147483647 h 6"/>
                <a:gd name="T2" fmla="*/ 2147483647 w 11"/>
                <a:gd name="T3" fmla="*/ 0 h 6"/>
                <a:gd name="T4" fmla="*/ 0 w 11"/>
                <a:gd name="T5" fmla="*/ 2147483647 h 6"/>
                <a:gd name="T6" fmla="*/ 2147483647 w 11"/>
                <a:gd name="T7" fmla="*/ 2147483647 h 6"/>
                <a:gd name="T8" fmla="*/ 2147483647 w 11"/>
                <a:gd name="T9" fmla="*/ 2147483647 h 6"/>
                <a:gd name="T10" fmla="*/ 2147483647 w 11"/>
                <a:gd name="T11" fmla="*/ 2147483647 h 6"/>
                <a:gd name="T12" fmla="*/ 2147483647 w 11"/>
                <a:gd name="T13" fmla="*/ 2147483647 h 6"/>
                <a:gd name="T14" fmla="*/ 2147483647 w 11"/>
                <a:gd name="T15" fmla="*/ 2147483647 h 6"/>
                <a:gd name="T16" fmla="*/ 2147483647 w 11"/>
                <a:gd name="T17" fmla="*/ 2147483647 h 6"/>
                <a:gd name="T18" fmla="*/ 2147483647 w 11"/>
                <a:gd name="T19" fmla="*/ 0 h 6"/>
                <a:gd name="T20" fmla="*/ 2147483647 w 11"/>
                <a:gd name="T21" fmla="*/ 0 h 6"/>
                <a:gd name="T22" fmla="*/ 2147483647 w 11"/>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6"/>
                <a:gd name="T38" fmla="*/ 11 w 11"/>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6">
                  <a:moveTo>
                    <a:pt x="6" y="2"/>
                  </a:moveTo>
                  <a:lnTo>
                    <a:pt x="8" y="0"/>
                  </a:lnTo>
                  <a:lnTo>
                    <a:pt x="0" y="2"/>
                  </a:lnTo>
                  <a:lnTo>
                    <a:pt x="1" y="6"/>
                  </a:lnTo>
                  <a:lnTo>
                    <a:pt x="9" y="4"/>
                  </a:lnTo>
                  <a:lnTo>
                    <a:pt x="11" y="2"/>
                  </a:lnTo>
                  <a:lnTo>
                    <a:pt x="9" y="4"/>
                  </a:lnTo>
                  <a:lnTo>
                    <a:pt x="11" y="3"/>
                  </a:lnTo>
                  <a:lnTo>
                    <a:pt x="11" y="2"/>
                  </a:lnTo>
                  <a:lnTo>
                    <a:pt x="10" y="0"/>
                  </a:lnTo>
                  <a:lnTo>
                    <a:pt x="8" y="0"/>
                  </a:lnTo>
                  <a:lnTo>
                    <a:pt x="6" y="2"/>
                  </a:lnTo>
                  <a:close/>
                </a:path>
              </a:pathLst>
            </a:custGeom>
            <a:solidFill>
              <a:srgbClr val="000000"/>
            </a:solidFill>
            <a:ln w="3175" cmpd="sng">
              <a:solidFill>
                <a:srgbClr val="000000"/>
              </a:solidFill>
              <a:round/>
              <a:headEnd/>
              <a:tailEnd/>
            </a:ln>
          </p:spPr>
          <p:txBody>
            <a:bodyPr/>
            <a:lstStyle/>
            <a:p>
              <a:endParaRPr lang="en-US" sz="1350" dirty="0"/>
            </a:p>
          </p:txBody>
        </p:sp>
        <p:sp>
          <p:nvSpPr>
            <p:cNvPr id="90" name="Freeform 98">
              <a:extLst>
                <a:ext uri="{FF2B5EF4-FFF2-40B4-BE49-F238E27FC236}">
                  <a16:creationId xmlns:a16="http://schemas.microsoft.com/office/drawing/2014/main" id="{058F1B11-356B-6E4C-8167-C5074B7A8D57}"/>
                </a:ext>
              </a:extLst>
            </p:cNvPr>
            <p:cNvSpPr>
              <a:spLocks/>
            </p:cNvSpPr>
            <p:nvPr/>
          </p:nvSpPr>
          <p:spPr bwMode="auto">
            <a:xfrm>
              <a:off x="9053514" y="1573214"/>
              <a:ext cx="96837" cy="244475"/>
            </a:xfrm>
            <a:custGeom>
              <a:avLst/>
              <a:gdLst>
                <a:gd name="T0" fmla="*/ 2147483647 w 86"/>
                <a:gd name="T1" fmla="*/ 0 h 216"/>
                <a:gd name="T2" fmla="*/ 0 w 86"/>
                <a:gd name="T3" fmla="*/ 2147483647 h 216"/>
                <a:gd name="T4" fmla="*/ 2147483647 w 86"/>
                <a:gd name="T5" fmla="*/ 2147483647 h 216"/>
                <a:gd name="T6" fmla="*/ 2147483647 w 86"/>
                <a:gd name="T7" fmla="*/ 2147483647 h 216"/>
                <a:gd name="T8" fmla="*/ 2147483647 w 86"/>
                <a:gd name="T9" fmla="*/ 2147483647 h 216"/>
                <a:gd name="T10" fmla="*/ 2147483647 w 86"/>
                <a:gd name="T11" fmla="*/ 2147483647 h 216"/>
                <a:gd name="T12" fmla="*/ 2147483647 w 86"/>
                <a:gd name="T13" fmla="*/ 2147483647 h 216"/>
                <a:gd name="T14" fmla="*/ 2147483647 w 86"/>
                <a:gd name="T15" fmla="*/ 2147483647 h 216"/>
                <a:gd name="T16" fmla="*/ 2147483647 w 86"/>
                <a:gd name="T17" fmla="*/ 2147483647 h 216"/>
                <a:gd name="T18" fmla="*/ 2147483647 w 86"/>
                <a:gd name="T19" fmla="*/ 2147483647 h 216"/>
                <a:gd name="T20" fmla="*/ 2147483647 w 86"/>
                <a:gd name="T21" fmla="*/ 2147483647 h 216"/>
                <a:gd name="T22" fmla="*/ 2147483647 w 86"/>
                <a:gd name="T23" fmla="*/ 2147483647 h 216"/>
                <a:gd name="T24" fmla="*/ 2147483647 w 86"/>
                <a:gd name="T25" fmla="*/ 2147483647 h 216"/>
                <a:gd name="T26" fmla="*/ 2147483647 w 86"/>
                <a:gd name="T27" fmla="*/ 2147483647 h 216"/>
                <a:gd name="T28" fmla="*/ 2147483647 w 86"/>
                <a:gd name="T29" fmla="*/ 2147483647 h 216"/>
                <a:gd name="T30" fmla="*/ 2147483647 w 86"/>
                <a:gd name="T31" fmla="*/ 2147483647 h 216"/>
                <a:gd name="T32" fmla="*/ 2147483647 w 86"/>
                <a:gd name="T33" fmla="*/ 2147483647 h 216"/>
                <a:gd name="T34" fmla="*/ 2147483647 w 86"/>
                <a:gd name="T35" fmla="*/ 2147483647 h 216"/>
                <a:gd name="T36" fmla="*/ 2147483647 w 86"/>
                <a:gd name="T37" fmla="*/ 2147483647 h 216"/>
                <a:gd name="T38" fmla="*/ 2147483647 w 86"/>
                <a:gd name="T39" fmla="*/ 2147483647 h 216"/>
                <a:gd name="T40" fmla="*/ 2147483647 w 86"/>
                <a:gd name="T41" fmla="*/ 2147483647 h 216"/>
                <a:gd name="T42" fmla="*/ 2147483647 w 86"/>
                <a:gd name="T43" fmla="*/ 0 h 216"/>
                <a:gd name="T44" fmla="*/ 2147483647 w 86"/>
                <a:gd name="T45" fmla="*/ 0 h 216"/>
                <a:gd name="T46" fmla="*/ 0 w 86"/>
                <a:gd name="T47" fmla="*/ 2147483647 h 216"/>
                <a:gd name="T48" fmla="*/ 0 w 86"/>
                <a:gd name="T49" fmla="*/ 2147483647 h 216"/>
                <a:gd name="T50" fmla="*/ 2147483647 w 86"/>
                <a:gd name="T51" fmla="*/ 0 h 2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216"/>
                <a:gd name="T80" fmla="*/ 86 w 86"/>
                <a:gd name="T81" fmla="*/ 216 h 2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216">
                  <a:moveTo>
                    <a:pt x="2" y="0"/>
                  </a:moveTo>
                  <a:lnTo>
                    <a:pt x="0" y="4"/>
                  </a:lnTo>
                  <a:lnTo>
                    <a:pt x="12" y="27"/>
                  </a:lnTo>
                  <a:lnTo>
                    <a:pt x="25" y="49"/>
                  </a:lnTo>
                  <a:lnTo>
                    <a:pt x="37" y="72"/>
                  </a:lnTo>
                  <a:lnTo>
                    <a:pt x="48" y="96"/>
                  </a:lnTo>
                  <a:lnTo>
                    <a:pt x="58" y="122"/>
                  </a:lnTo>
                  <a:lnTo>
                    <a:pt x="68" y="150"/>
                  </a:lnTo>
                  <a:lnTo>
                    <a:pt x="75" y="181"/>
                  </a:lnTo>
                  <a:lnTo>
                    <a:pt x="81" y="216"/>
                  </a:lnTo>
                  <a:lnTo>
                    <a:pt x="86" y="216"/>
                  </a:lnTo>
                  <a:lnTo>
                    <a:pt x="80" y="181"/>
                  </a:lnTo>
                  <a:lnTo>
                    <a:pt x="72" y="149"/>
                  </a:lnTo>
                  <a:lnTo>
                    <a:pt x="63" y="121"/>
                  </a:lnTo>
                  <a:lnTo>
                    <a:pt x="53" y="95"/>
                  </a:lnTo>
                  <a:lnTo>
                    <a:pt x="41" y="70"/>
                  </a:lnTo>
                  <a:lnTo>
                    <a:pt x="30" y="47"/>
                  </a:lnTo>
                  <a:lnTo>
                    <a:pt x="17" y="24"/>
                  </a:lnTo>
                  <a:lnTo>
                    <a:pt x="4" y="1"/>
                  </a:lnTo>
                  <a:lnTo>
                    <a:pt x="2" y="5"/>
                  </a:lnTo>
                  <a:lnTo>
                    <a:pt x="4" y="1"/>
                  </a:lnTo>
                  <a:lnTo>
                    <a:pt x="3" y="0"/>
                  </a:lnTo>
                  <a:lnTo>
                    <a:pt x="1" y="0"/>
                  </a:lnTo>
                  <a:lnTo>
                    <a:pt x="0" y="2"/>
                  </a:lnTo>
                  <a:lnTo>
                    <a:pt x="0" y="4"/>
                  </a:lnTo>
                  <a:lnTo>
                    <a:pt x="2" y="0"/>
                  </a:lnTo>
                  <a:close/>
                </a:path>
              </a:pathLst>
            </a:custGeom>
            <a:solidFill>
              <a:srgbClr val="000000"/>
            </a:solidFill>
            <a:ln w="3175" cmpd="sng">
              <a:solidFill>
                <a:srgbClr val="000000"/>
              </a:solidFill>
              <a:round/>
              <a:headEnd/>
              <a:tailEnd/>
            </a:ln>
          </p:spPr>
          <p:txBody>
            <a:bodyPr/>
            <a:lstStyle/>
            <a:p>
              <a:endParaRPr lang="en-US" sz="1350" dirty="0"/>
            </a:p>
          </p:txBody>
        </p:sp>
        <p:sp>
          <p:nvSpPr>
            <p:cNvPr id="91" name="Freeform 99">
              <a:extLst>
                <a:ext uri="{FF2B5EF4-FFF2-40B4-BE49-F238E27FC236}">
                  <a16:creationId xmlns:a16="http://schemas.microsoft.com/office/drawing/2014/main" id="{A6957728-1786-FA41-9A9B-3F2345F5AA86}"/>
                </a:ext>
              </a:extLst>
            </p:cNvPr>
            <p:cNvSpPr>
              <a:spLocks/>
            </p:cNvSpPr>
            <p:nvPr/>
          </p:nvSpPr>
          <p:spPr bwMode="auto">
            <a:xfrm>
              <a:off x="9080501" y="1574800"/>
              <a:ext cx="112713" cy="236538"/>
            </a:xfrm>
            <a:custGeom>
              <a:avLst/>
              <a:gdLst>
                <a:gd name="T0" fmla="*/ 2147483647 w 99"/>
                <a:gd name="T1" fmla="*/ 2147483647 h 209"/>
                <a:gd name="T2" fmla="*/ 2147483647 w 99"/>
                <a:gd name="T3" fmla="*/ 2147483647 h 209"/>
                <a:gd name="T4" fmla="*/ 2147483647 w 99"/>
                <a:gd name="T5" fmla="*/ 2147483647 h 209"/>
                <a:gd name="T6" fmla="*/ 2147483647 w 99"/>
                <a:gd name="T7" fmla="*/ 2147483647 h 209"/>
                <a:gd name="T8" fmla="*/ 2147483647 w 99"/>
                <a:gd name="T9" fmla="*/ 2147483647 h 209"/>
                <a:gd name="T10" fmla="*/ 2147483647 w 99"/>
                <a:gd name="T11" fmla="*/ 2147483647 h 209"/>
                <a:gd name="T12" fmla="*/ 2147483647 w 99"/>
                <a:gd name="T13" fmla="*/ 2147483647 h 209"/>
                <a:gd name="T14" fmla="*/ 2147483647 w 99"/>
                <a:gd name="T15" fmla="*/ 2147483647 h 209"/>
                <a:gd name="T16" fmla="*/ 2147483647 w 99"/>
                <a:gd name="T17" fmla="*/ 2147483647 h 209"/>
                <a:gd name="T18" fmla="*/ 2147483647 w 99"/>
                <a:gd name="T19" fmla="*/ 2147483647 h 209"/>
                <a:gd name="T20" fmla="*/ 2147483647 w 99"/>
                <a:gd name="T21" fmla="*/ 2147483647 h 209"/>
                <a:gd name="T22" fmla="*/ 2147483647 w 99"/>
                <a:gd name="T23" fmla="*/ 2147483647 h 209"/>
                <a:gd name="T24" fmla="*/ 2147483647 w 99"/>
                <a:gd name="T25" fmla="*/ 2147483647 h 209"/>
                <a:gd name="T26" fmla="*/ 2147483647 w 99"/>
                <a:gd name="T27" fmla="*/ 2147483647 h 209"/>
                <a:gd name="T28" fmla="*/ 2147483647 w 99"/>
                <a:gd name="T29" fmla="*/ 2147483647 h 209"/>
                <a:gd name="T30" fmla="*/ 2147483647 w 99"/>
                <a:gd name="T31" fmla="*/ 2147483647 h 209"/>
                <a:gd name="T32" fmla="*/ 2147483647 w 99"/>
                <a:gd name="T33" fmla="*/ 2147483647 h 209"/>
                <a:gd name="T34" fmla="*/ 2147483647 w 99"/>
                <a:gd name="T35" fmla="*/ 0 h 209"/>
                <a:gd name="T36" fmla="*/ 0 w 99"/>
                <a:gd name="T37" fmla="*/ 2147483647 h 209"/>
                <a:gd name="T38" fmla="*/ 2147483647 w 99"/>
                <a:gd name="T39" fmla="*/ 2147483647 h 209"/>
                <a:gd name="T40" fmla="*/ 2147483647 w 99"/>
                <a:gd name="T41" fmla="*/ 2147483647 h 209"/>
                <a:gd name="T42" fmla="*/ 2147483647 w 99"/>
                <a:gd name="T43" fmla="*/ 2147483647 h 209"/>
                <a:gd name="T44" fmla="*/ 2147483647 w 99"/>
                <a:gd name="T45" fmla="*/ 2147483647 h 209"/>
                <a:gd name="T46" fmla="*/ 2147483647 w 99"/>
                <a:gd name="T47" fmla="*/ 2147483647 h 209"/>
                <a:gd name="T48" fmla="*/ 2147483647 w 99"/>
                <a:gd name="T49" fmla="*/ 2147483647 h 209"/>
                <a:gd name="T50" fmla="*/ 2147483647 w 99"/>
                <a:gd name="T51" fmla="*/ 2147483647 h 209"/>
                <a:gd name="T52" fmla="*/ 2147483647 w 99"/>
                <a:gd name="T53" fmla="*/ 2147483647 h 209"/>
                <a:gd name="T54" fmla="*/ 2147483647 w 99"/>
                <a:gd name="T55" fmla="*/ 2147483647 h 209"/>
                <a:gd name="T56" fmla="*/ 2147483647 w 99"/>
                <a:gd name="T57" fmla="*/ 2147483647 h 209"/>
                <a:gd name="T58" fmla="*/ 2147483647 w 99"/>
                <a:gd name="T59" fmla="*/ 2147483647 h 209"/>
                <a:gd name="T60" fmla="*/ 2147483647 w 99"/>
                <a:gd name="T61" fmla="*/ 2147483647 h 209"/>
                <a:gd name="T62" fmla="*/ 2147483647 w 99"/>
                <a:gd name="T63" fmla="*/ 2147483647 h 209"/>
                <a:gd name="T64" fmla="*/ 2147483647 w 99"/>
                <a:gd name="T65" fmla="*/ 2147483647 h 209"/>
                <a:gd name="T66" fmla="*/ 2147483647 w 99"/>
                <a:gd name="T67" fmla="*/ 2147483647 h 209"/>
                <a:gd name="T68" fmla="*/ 2147483647 w 99"/>
                <a:gd name="T69" fmla="*/ 2147483647 h 209"/>
                <a:gd name="T70" fmla="*/ 2147483647 w 99"/>
                <a:gd name="T71" fmla="*/ 2147483647 h 209"/>
                <a:gd name="T72" fmla="*/ 2147483647 w 99"/>
                <a:gd name="T73" fmla="*/ 2147483647 h 209"/>
                <a:gd name="T74" fmla="*/ 2147483647 w 99"/>
                <a:gd name="T75" fmla="*/ 2147483647 h 209"/>
                <a:gd name="T76" fmla="*/ 2147483647 w 99"/>
                <a:gd name="T77" fmla="*/ 2147483647 h 209"/>
                <a:gd name="T78" fmla="*/ 2147483647 w 99"/>
                <a:gd name="T79" fmla="*/ 2147483647 h 209"/>
                <a:gd name="T80" fmla="*/ 2147483647 w 99"/>
                <a:gd name="T81" fmla="*/ 2147483647 h 209"/>
                <a:gd name="T82" fmla="*/ 2147483647 w 99"/>
                <a:gd name="T83" fmla="*/ 2147483647 h 2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
                <a:gd name="T127" fmla="*/ 0 h 209"/>
                <a:gd name="T128" fmla="*/ 99 w 99"/>
                <a:gd name="T129" fmla="*/ 209 h 2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 h="209">
                  <a:moveTo>
                    <a:pt x="97" y="205"/>
                  </a:moveTo>
                  <a:lnTo>
                    <a:pt x="99" y="207"/>
                  </a:lnTo>
                  <a:lnTo>
                    <a:pt x="97" y="195"/>
                  </a:lnTo>
                  <a:lnTo>
                    <a:pt x="94" y="183"/>
                  </a:lnTo>
                  <a:lnTo>
                    <a:pt x="90" y="171"/>
                  </a:lnTo>
                  <a:lnTo>
                    <a:pt x="86" y="158"/>
                  </a:lnTo>
                  <a:lnTo>
                    <a:pt x="81" y="145"/>
                  </a:lnTo>
                  <a:lnTo>
                    <a:pt x="76" y="131"/>
                  </a:lnTo>
                  <a:lnTo>
                    <a:pt x="71" y="118"/>
                  </a:lnTo>
                  <a:lnTo>
                    <a:pt x="65" y="104"/>
                  </a:lnTo>
                  <a:lnTo>
                    <a:pt x="59" y="90"/>
                  </a:lnTo>
                  <a:lnTo>
                    <a:pt x="52" y="76"/>
                  </a:lnTo>
                  <a:lnTo>
                    <a:pt x="45" y="63"/>
                  </a:lnTo>
                  <a:lnTo>
                    <a:pt x="37" y="50"/>
                  </a:lnTo>
                  <a:lnTo>
                    <a:pt x="29" y="37"/>
                  </a:lnTo>
                  <a:lnTo>
                    <a:pt x="21" y="25"/>
                  </a:lnTo>
                  <a:lnTo>
                    <a:pt x="13" y="12"/>
                  </a:lnTo>
                  <a:lnTo>
                    <a:pt x="3" y="0"/>
                  </a:lnTo>
                  <a:lnTo>
                    <a:pt x="0" y="4"/>
                  </a:lnTo>
                  <a:lnTo>
                    <a:pt x="8" y="15"/>
                  </a:lnTo>
                  <a:lnTo>
                    <a:pt x="17" y="27"/>
                  </a:lnTo>
                  <a:lnTo>
                    <a:pt x="25" y="39"/>
                  </a:lnTo>
                  <a:lnTo>
                    <a:pt x="33" y="52"/>
                  </a:lnTo>
                  <a:lnTo>
                    <a:pt x="40" y="65"/>
                  </a:lnTo>
                  <a:lnTo>
                    <a:pt x="47" y="79"/>
                  </a:lnTo>
                  <a:lnTo>
                    <a:pt x="54" y="92"/>
                  </a:lnTo>
                  <a:lnTo>
                    <a:pt x="60" y="105"/>
                  </a:lnTo>
                  <a:lnTo>
                    <a:pt x="66" y="119"/>
                  </a:lnTo>
                  <a:lnTo>
                    <a:pt x="72" y="132"/>
                  </a:lnTo>
                  <a:lnTo>
                    <a:pt x="76" y="146"/>
                  </a:lnTo>
                  <a:lnTo>
                    <a:pt x="81" y="159"/>
                  </a:lnTo>
                  <a:lnTo>
                    <a:pt x="86" y="172"/>
                  </a:lnTo>
                  <a:lnTo>
                    <a:pt x="89" y="184"/>
                  </a:lnTo>
                  <a:lnTo>
                    <a:pt x="92" y="196"/>
                  </a:lnTo>
                  <a:lnTo>
                    <a:pt x="95" y="208"/>
                  </a:lnTo>
                  <a:lnTo>
                    <a:pt x="98" y="209"/>
                  </a:lnTo>
                  <a:lnTo>
                    <a:pt x="95" y="208"/>
                  </a:lnTo>
                  <a:lnTo>
                    <a:pt x="96" y="209"/>
                  </a:lnTo>
                  <a:lnTo>
                    <a:pt x="98" y="209"/>
                  </a:lnTo>
                  <a:lnTo>
                    <a:pt x="99" y="208"/>
                  </a:lnTo>
                  <a:lnTo>
                    <a:pt x="99" y="207"/>
                  </a:lnTo>
                  <a:lnTo>
                    <a:pt x="97" y="205"/>
                  </a:lnTo>
                  <a:close/>
                </a:path>
              </a:pathLst>
            </a:custGeom>
            <a:solidFill>
              <a:srgbClr val="000000"/>
            </a:solidFill>
            <a:ln w="3175" cmpd="sng">
              <a:solidFill>
                <a:srgbClr val="000000"/>
              </a:solidFill>
              <a:round/>
              <a:headEnd/>
              <a:tailEnd/>
            </a:ln>
          </p:spPr>
          <p:txBody>
            <a:bodyPr/>
            <a:lstStyle/>
            <a:p>
              <a:endParaRPr lang="en-US" sz="1350" dirty="0"/>
            </a:p>
          </p:txBody>
        </p:sp>
        <p:sp>
          <p:nvSpPr>
            <p:cNvPr id="92" name="Freeform 100">
              <a:extLst>
                <a:ext uri="{FF2B5EF4-FFF2-40B4-BE49-F238E27FC236}">
                  <a16:creationId xmlns:a16="http://schemas.microsoft.com/office/drawing/2014/main" id="{5D00EA26-05E4-C047-BA6E-4D8B8577FDDA}"/>
                </a:ext>
              </a:extLst>
            </p:cNvPr>
            <p:cNvSpPr>
              <a:spLocks/>
            </p:cNvSpPr>
            <p:nvPr/>
          </p:nvSpPr>
          <p:spPr bwMode="auto">
            <a:xfrm>
              <a:off x="9191625" y="1803400"/>
              <a:ext cx="14288" cy="7938"/>
            </a:xfrm>
            <a:custGeom>
              <a:avLst/>
              <a:gdLst>
                <a:gd name="T0" fmla="*/ 2147483647 w 13"/>
                <a:gd name="T1" fmla="*/ 2147483647 h 6"/>
                <a:gd name="T2" fmla="*/ 2147483647 w 13"/>
                <a:gd name="T3" fmla="*/ 0 h 6"/>
                <a:gd name="T4" fmla="*/ 0 w 13"/>
                <a:gd name="T5" fmla="*/ 2147483647 h 6"/>
                <a:gd name="T6" fmla="*/ 2147483647 w 13"/>
                <a:gd name="T7" fmla="*/ 2147483647 h 6"/>
                <a:gd name="T8" fmla="*/ 2147483647 w 13"/>
                <a:gd name="T9" fmla="*/ 2147483647 h 6"/>
                <a:gd name="T10" fmla="*/ 2147483647 w 13"/>
                <a:gd name="T11" fmla="*/ 2147483647 h 6"/>
                <a:gd name="T12" fmla="*/ 2147483647 w 13"/>
                <a:gd name="T13" fmla="*/ 2147483647 h 6"/>
                <a:gd name="T14" fmla="*/ 2147483647 w 13"/>
                <a:gd name="T15" fmla="*/ 2147483647 h 6"/>
                <a:gd name="T16" fmla="*/ 2147483647 w 13"/>
                <a:gd name="T17" fmla="*/ 2147483647 h 6"/>
                <a:gd name="T18" fmla="*/ 2147483647 w 13"/>
                <a:gd name="T19" fmla="*/ 0 h 6"/>
                <a:gd name="T20" fmla="*/ 2147483647 w 13"/>
                <a:gd name="T21" fmla="*/ 0 h 6"/>
                <a:gd name="T22" fmla="*/ 2147483647 w 13"/>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6"/>
                <a:gd name="T38" fmla="*/ 13 w 13"/>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6">
                  <a:moveTo>
                    <a:pt x="13" y="1"/>
                  </a:moveTo>
                  <a:lnTo>
                    <a:pt x="10" y="0"/>
                  </a:lnTo>
                  <a:lnTo>
                    <a:pt x="0" y="2"/>
                  </a:lnTo>
                  <a:lnTo>
                    <a:pt x="1" y="6"/>
                  </a:lnTo>
                  <a:lnTo>
                    <a:pt x="11" y="4"/>
                  </a:lnTo>
                  <a:lnTo>
                    <a:pt x="8" y="2"/>
                  </a:lnTo>
                  <a:lnTo>
                    <a:pt x="11" y="4"/>
                  </a:lnTo>
                  <a:lnTo>
                    <a:pt x="13" y="3"/>
                  </a:lnTo>
                  <a:lnTo>
                    <a:pt x="13" y="1"/>
                  </a:lnTo>
                  <a:lnTo>
                    <a:pt x="12" y="0"/>
                  </a:lnTo>
                  <a:lnTo>
                    <a:pt x="10" y="0"/>
                  </a:lnTo>
                  <a:lnTo>
                    <a:pt x="13" y="1"/>
                  </a:lnTo>
                  <a:close/>
                </a:path>
              </a:pathLst>
            </a:custGeom>
            <a:solidFill>
              <a:srgbClr val="000000"/>
            </a:solidFill>
            <a:ln w="3175" cmpd="sng">
              <a:solidFill>
                <a:srgbClr val="000000"/>
              </a:solidFill>
              <a:round/>
              <a:headEnd/>
              <a:tailEnd/>
            </a:ln>
          </p:spPr>
          <p:txBody>
            <a:bodyPr/>
            <a:lstStyle/>
            <a:p>
              <a:endParaRPr lang="en-US" sz="1350" dirty="0"/>
            </a:p>
          </p:txBody>
        </p:sp>
        <p:sp>
          <p:nvSpPr>
            <p:cNvPr id="93" name="Freeform 102">
              <a:extLst>
                <a:ext uri="{FF2B5EF4-FFF2-40B4-BE49-F238E27FC236}">
                  <a16:creationId xmlns:a16="http://schemas.microsoft.com/office/drawing/2014/main" id="{1593E3A5-81E6-D642-8A28-174348A3C9CA}"/>
                </a:ext>
              </a:extLst>
            </p:cNvPr>
            <p:cNvSpPr>
              <a:spLocks/>
            </p:cNvSpPr>
            <p:nvPr/>
          </p:nvSpPr>
          <p:spPr bwMode="auto">
            <a:xfrm>
              <a:off x="9963151" y="3613151"/>
              <a:ext cx="320675" cy="434975"/>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rgbClr val="971535"/>
            </a:solidFill>
            <a:ln w="3175" cmpd="sng">
              <a:solidFill>
                <a:srgbClr val="000000"/>
              </a:solidFill>
              <a:round/>
              <a:headEnd/>
              <a:tailEnd/>
            </a:ln>
          </p:spPr>
          <p:txBody>
            <a:bodyPr/>
            <a:lstStyle/>
            <a:p>
              <a:endParaRPr lang="en-US" sz="1350" dirty="0"/>
            </a:p>
          </p:txBody>
        </p:sp>
        <p:sp>
          <p:nvSpPr>
            <p:cNvPr id="94" name="Freeform 103">
              <a:extLst>
                <a:ext uri="{FF2B5EF4-FFF2-40B4-BE49-F238E27FC236}">
                  <a16:creationId xmlns:a16="http://schemas.microsoft.com/office/drawing/2014/main" id="{6126D9B5-E033-C841-B122-3CFF4BDC92D6}"/>
                </a:ext>
              </a:extLst>
            </p:cNvPr>
            <p:cNvSpPr>
              <a:spLocks/>
            </p:cNvSpPr>
            <p:nvPr/>
          </p:nvSpPr>
          <p:spPr bwMode="auto">
            <a:xfrm>
              <a:off x="9867901" y="3927476"/>
              <a:ext cx="512763" cy="396875"/>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hlink"/>
            </a:solidFill>
            <a:ln w="3175" cmpd="sng">
              <a:solidFill>
                <a:srgbClr val="000000"/>
              </a:solidFill>
              <a:round/>
              <a:headEnd/>
              <a:tailEnd/>
            </a:ln>
          </p:spPr>
          <p:txBody>
            <a:bodyPr/>
            <a:lstStyle/>
            <a:p>
              <a:endParaRPr lang="en-US" sz="1350" dirty="0"/>
            </a:p>
          </p:txBody>
        </p:sp>
        <p:sp>
          <p:nvSpPr>
            <p:cNvPr id="95" name="Freeform 104">
              <a:extLst>
                <a:ext uri="{FF2B5EF4-FFF2-40B4-BE49-F238E27FC236}">
                  <a16:creationId xmlns:a16="http://schemas.microsoft.com/office/drawing/2014/main" id="{1B8B4828-1E50-1241-992B-2BEE01FD8E37}"/>
                </a:ext>
              </a:extLst>
            </p:cNvPr>
            <p:cNvSpPr>
              <a:spLocks/>
            </p:cNvSpPr>
            <p:nvPr/>
          </p:nvSpPr>
          <p:spPr bwMode="auto">
            <a:xfrm>
              <a:off x="9672639" y="3922713"/>
              <a:ext cx="307975" cy="508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rgbClr val="971535"/>
            </a:solidFill>
            <a:ln w="3175" cmpd="sng">
              <a:solidFill>
                <a:srgbClr val="000000"/>
              </a:solidFill>
              <a:round/>
              <a:headEnd/>
              <a:tailEnd/>
            </a:ln>
          </p:spPr>
          <p:txBody>
            <a:bodyPr/>
            <a:lstStyle/>
            <a:p>
              <a:endParaRPr lang="en-US" sz="1350" dirty="0"/>
            </a:p>
          </p:txBody>
        </p:sp>
        <p:sp>
          <p:nvSpPr>
            <p:cNvPr id="96" name="Freeform 105">
              <a:extLst>
                <a:ext uri="{FF2B5EF4-FFF2-40B4-BE49-F238E27FC236}">
                  <a16:creationId xmlns:a16="http://schemas.microsoft.com/office/drawing/2014/main" id="{E9D61F12-1EAD-3348-8703-BE62D7725A4B}"/>
                </a:ext>
              </a:extLst>
            </p:cNvPr>
            <p:cNvSpPr>
              <a:spLocks/>
            </p:cNvSpPr>
            <p:nvPr/>
          </p:nvSpPr>
          <p:spPr bwMode="auto">
            <a:xfrm>
              <a:off x="9564688" y="3741738"/>
              <a:ext cx="519112" cy="303212"/>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hlink"/>
            </a:solidFill>
            <a:ln w="3175" cmpd="sng">
              <a:solidFill>
                <a:srgbClr val="000000"/>
              </a:solidFill>
              <a:round/>
              <a:headEnd/>
              <a:tailEnd/>
            </a:ln>
          </p:spPr>
          <p:txBody>
            <a:bodyPr/>
            <a:lstStyle/>
            <a:p>
              <a:endParaRPr lang="en-US" sz="1350" dirty="0"/>
            </a:p>
          </p:txBody>
        </p:sp>
        <p:grpSp>
          <p:nvGrpSpPr>
            <p:cNvPr id="97" name="Group 106">
              <a:extLst>
                <a:ext uri="{FF2B5EF4-FFF2-40B4-BE49-F238E27FC236}">
                  <a16:creationId xmlns:a16="http://schemas.microsoft.com/office/drawing/2014/main" id="{E32624D2-1304-D643-A9B2-1071BD9E8777}"/>
                </a:ext>
              </a:extLst>
            </p:cNvPr>
            <p:cNvGrpSpPr>
              <a:grpSpLocks/>
            </p:cNvGrpSpPr>
            <p:nvPr/>
          </p:nvGrpSpPr>
          <p:grpSpPr bwMode="auto">
            <a:xfrm>
              <a:off x="9378950" y="2640014"/>
              <a:ext cx="615950" cy="447675"/>
              <a:chOff x="2756" y="2074"/>
              <a:chExt cx="240" cy="174"/>
            </a:xfrm>
          </p:grpSpPr>
          <p:sp>
            <p:nvSpPr>
              <p:cNvPr id="113" name="Freeform 107">
                <a:extLst>
                  <a:ext uri="{FF2B5EF4-FFF2-40B4-BE49-F238E27FC236}">
                    <a16:creationId xmlns:a16="http://schemas.microsoft.com/office/drawing/2014/main" id="{0C75370C-9927-9541-B8EE-4F1CA29F2339}"/>
                  </a:ext>
                </a:extLst>
              </p:cNvPr>
              <p:cNvSpPr>
                <a:spLocks/>
              </p:cNvSpPr>
              <p:nvPr/>
            </p:nvSpPr>
            <p:spPr bwMode="auto">
              <a:xfrm>
                <a:off x="2756" y="2074"/>
                <a:ext cx="93" cy="82"/>
              </a:xfrm>
              <a:custGeom>
                <a:avLst/>
                <a:gdLst>
                  <a:gd name="T0" fmla="*/ 93 w 93"/>
                  <a:gd name="T1" fmla="*/ 72 h 82"/>
                  <a:gd name="T2" fmla="*/ 76 w 93"/>
                  <a:gd name="T3" fmla="*/ 82 h 82"/>
                  <a:gd name="T4" fmla="*/ 67 w 93"/>
                  <a:gd name="T5" fmla="*/ 76 h 82"/>
                  <a:gd name="T6" fmla="*/ 66 w 93"/>
                  <a:gd name="T7" fmla="*/ 73 h 82"/>
                  <a:gd name="T8" fmla="*/ 64 w 93"/>
                  <a:gd name="T9" fmla="*/ 71 h 82"/>
                  <a:gd name="T10" fmla="*/ 62 w 93"/>
                  <a:gd name="T11" fmla="*/ 70 h 82"/>
                  <a:gd name="T12" fmla="*/ 58 w 93"/>
                  <a:gd name="T13" fmla="*/ 67 h 82"/>
                  <a:gd name="T14" fmla="*/ 51 w 93"/>
                  <a:gd name="T15" fmla="*/ 63 h 82"/>
                  <a:gd name="T16" fmla="*/ 27 w 93"/>
                  <a:gd name="T17" fmla="*/ 53 h 82"/>
                  <a:gd name="T18" fmla="*/ 21 w 93"/>
                  <a:gd name="T19" fmla="*/ 50 h 82"/>
                  <a:gd name="T20" fmla="*/ 15 w 93"/>
                  <a:gd name="T21" fmla="*/ 46 h 82"/>
                  <a:gd name="T22" fmla="*/ 10 w 93"/>
                  <a:gd name="T23" fmla="*/ 43 h 82"/>
                  <a:gd name="T24" fmla="*/ 6 w 93"/>
                  <a:gd name="T25" fmla="*/ 39 h 82"/>
                  <a:gd name="T26" fmla="*/ 3 w 93"/>
                  <a:gd name="T27" fmla="*/ 36 h 82"/>
                  <a:gd name="T28" fmla="*/ 1 w 93"/>
                  <a:gd name="T29" fmla="*/ 32 h 82"/>
                  <a:gd name="T30" fmla="*/ 0 w 93"/>
                  <a:gd name="T31" fmla="*/ 27 h 82"/>
                  <a:gd name="T32" fmla="*/ 0 w 93"/>
                  <a:gd name="T33" fmla="*/ 23 h 82"/>
                  <a:gd name="T34" fmla="*/ 0 w 93"/>
                  <a:gd name="T35" fmla="*/ 18 h 82"/>
                  <a:gd name="T36" fmla="*/ 1 w 93"/>
                  <a:gd name="T37" fmla="*/ 14 h 82"/>
                  <a:gd name="T38" fmla="*/ 3 w 93"/>
                  <a:gd name="T39" fmla="*/ 10 h 82"/>
                  <a:gd name="T40" fmla="*/ 7 w 93"/>
                  <a:gd name="T41" fmla="*/ 7 h 82"/>
                  <a:gd name="T42" fmla="*/ 10 w 93"/>
                  <a:gd name="T43" fmla="*/ 4 h 82"/>
                  <a:gd name="T44" fmla="*/ 14 w 93"/>
                  <a:gd name="T45" fmla="*/ 2 h 82"/>
                  <a:gd name="T46" fmla="*/ 19 w 93"/>
                  <a:gd name="T47" fmla="*/ 1 h 82"/>
                  <a:gd name="T48" fmla="*/ 24 w 93"/>
                  <a:gd name="T49" fmla="*/ 0 h 82"/>
                  <a:gd name="T50" fmla="*/ 31 w 93"/>
                  <a:gd name="T51" fmla="*/ 1 h 82"/>
                  <a:gd name="T52" fmla="*/ 37 w 93"/>
                  <a:gd name="T53" fmla="*/ 3 h 82"/>
                  <a:gd name="T54" fmla="*/ 40 w 93"/>
                  <a:gd name="T55" fmla="*/ 4 h 82"/>
                  <a:gd name="T56" fmla="*/ 43 w 93"/>
                  <a:gd name="T57" fmla="*/ 6 h 82"/>
                  <a:gd name="T58" fmla="*/ 49 w 93"/>
                  <a:gd name="T59" fmla="*/ 10 h 82"/>
                  <a:gd name="T60" fmla="*/ 54 w 93"/>
                  <a:gd name="T61" fmla="*/ 15 h 82"/>
                  <a:gd name="T62" fmla="*/ 56 w 93"/>
                  <a:gd name="T63" fmla="*/ 18 h 82"/>
                  <a:gd name="T64" fmla="*/ 57 w 93"/>
                  <a:gd name="T65" fmla="*/ 21 h 82"/>
                  <a:gd name="T66" fmla="*/ 58 w 93"/>
                  <a:gd name="T67" fmla="*/ 23 h 82"/>
                  <a:gd name="T68" fmla="*/ 59 w 93"/>
                  <a:gd name="T69" fmla="*/ 26 h 82"/>
                  <a:gd name="T70" fmla="*/ 60 w 93"/>
                  <a:gd name="T71" fmla="*/ 30 h 82"/>
                  <a:gd name="T72" fmla="*/ 60 w 93"/>
                  <a:gd name="T73" fmla="*/ 33 h 82"/>
                  <a:gd name="T74" fmla="*/ 59 w 93"/>
                  <a:gd name="T75" fmla="*/ 39 h 82"/>
                  <a:gd name="T76" fmla="*/ 59 w 93"/>
                  <a:gd name="T77" fmla="*/ 42 h 82"/>
                  <a:gd name="T78" fmla="*/ 59 w 93"/>
                  <a:gd name="T79" fmla="*/ 46 h 82"/>
                  <a:gd name="T80" fmla="*/ 59 w 93"/>
                  <a:gd name="T81" fmla="*/ 48 h 82"/>
                  <a:gd name="T82" fmla="*/ 60 w 93"/>
                  <a:gd name="T83" fmla="*/ 50 h 82"/>
                  <a:gd name="T84" fmla="*/ 62 w 93"/>
                  <a:gd name="T85" fmla="*/ 54 h 82"/>
                  <a:gd name="T86" fmla="*/ 64 w 93"/>
                  <a:gd name="T87" fmla="*/ 55 h 82"/>
                  <a:gd name="T88" fmla="*/ 67 w 93"/>
                  <a:gd name="T89" fmla="*/ 57 h 82"/>
                  <a:gd name="T90" fmla="*/ 72 w 93"/>
                  <a:gd name="T91" fmla="*/ 60 h 82"/>
                  <a:gd name="T92" fmla="*/ 77 w 93"/>
                  <a:gd name="T93" fmla="*/ 63 h 82"/>
                  <a:gd name="T94" fmla="*/ 93 w 93"/>
                  <a:gd name="T95" fmla="*/ 72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3"/>
                  <a:gd name="T145" fmla="*/ 0 h 82"/>
                  <a:gd name="T146" fmla="*/ 93 w 9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3" h="82">
                    <a:moveTo>
                      <a:pt x="93" y="72"/>
                    </a:moveTo>
                    <a:lnTo>
                      <a:pt x="76" y="82"/>
                    </a:lnTo>
                    <a:lnTo>
                      <a:pt x="67" y="76"/>
                    </a:lnTo>
                    <a:lnTo>
                      <a:pt x="66" y="73"/>
                    </a:lnTo>
                    <a:lnTo>
                      <a:pt x="64" y="71"/>
                    </a:lnTo>
                    <a:lnTo>
                      <a:pt x="62" y="70"/>
                    </a:lnTo>
                    <a:lnTo>
                      <a:pt x="58" y="67"/>
                    </a:lnTo>
                    <a:lnTo>
                      <a:pt x="51" y="63"/>
                    </a:lnTo>
                    <a:lnTo>
                      <a:pt x="27" y="53"/>
                    </a:lnTo>
                    <a:lnTo>
                      <a:pt x="21" y="50"/>
                    </a:lnTo>
                    <a:lnTo>
                      <a:pt x="15" y="46"/>
                    </a:lnTo>
                    <a:lnTo>
                      <a:pt x="10" y="43"/>
                    </a:lnTo>
                    <a:lnTo>
                      <a:pt x="6" y="39"/>
                    </a:lnTo>
                    <a:lnTo>
                      <a:pt x="3" y="36"/>
                    </a:lnTo>
                    <a:lnTo>
                      <a:pt x="1" y="32"/>
                    </a:lnTo>
                    <a:lnTo>
                      <a:pt x="0" y="27"/>
                    </a:lnTo>
                    <a:lnTo>
                      <a:pt x="0" y="23"/>
                    </a:lnTo>
                    <a:lnTo>
                      <a:pt x="0" y="18"/>
                    </a:lnTo>
                    <a:lnTo>
                      <a:pt x="1" y="14"/>
                    </a:lnTo>
                    <a:lnTo>
                      <a:pt x="3" y="10"/>
                    </a:lnTo>
                    <a:lnTo>
                      <a:pt x="7" y="7"/>
                    </a:lnTo>
                    <a:lnTo>
                      <a:pt x="10" y="4"/>
                    </a:lnTo>
                    <a:lnTo>
                      <a:pt x="14" y="2"/>
                    </a:lnTo>
                    <a:lnTo>
                      <a:pt x="19" y="1"/>
                    </a:lnTo>
                    <a:lnTo>
                      <a:pt x="24" y="0"/>
                    </a:lnTo>
                    <a:lnTo>
                      <a:pt x="31" y="1"/>
                    </a:lnTo>
                    <a:lnTo>
                      <a:pt x="37" y="3"/>
                    </a:lnTo>
                    <a:lnTo>
                      <a:pt x="40" y="4"/>
                    </a:lnTo>
                    <a:lnTo>
                      <a:pt x="43" y="6"/>
                    </a:lnTo>
                    <a:lnTo>
                      <a:pt x="49" y="10"/>
                    </a:lnTo>
                    <a:lnTo>
                      <a:pt x="54" y="15"/>
                    </a:lnTo>
                    <a:lnTo>
                      <a:pt x="56" y="18"/>
                    </a:lnTo>
                    <a:lnTo>
                      <a:pt x="57" y="21"/>
                    </a:lnTo>
                    <a:lnTo>
                      <a:pt x="58" y="23"/>
                    </a:lnTo>
                    <a:lnTo>
                      <a:pt x="59" y="26"/>
                    </a:lnTo>
                    <a:lnTo>
                      <a:pt x="60" y="30"/>
                    </a:lnTo>
                    <a:lnTo>
                      <a:pt x="60" y="33"/>
                    </a:lnTo>
                    <a:lnTo>
                      <a:pt x="59" y="39"/>
                    </a:lnTo>
                    <a:lnTo>
                      <a:pt x="59" y="42"/>
                    </a:lnTo>
                    <a:lnTo>
                      <a:pt x="59" y="46"/>
                    </a:lnTo>
                    <a:lnTo>
                      <a:pt x="59" y="48"/>
                    </a:lnTo>
                    <a:lnTo>
                      <a:pt x="60" y="50"/>
                    </a:lnTo>
                    <a:lnTo>
                      <a:pt x="62" y="54"/>
                    </a:lnTo>
                    <a:lnTo>
                      <a:pt x="64" y="55"/>
                    </a:lnTo>
                    <a:lnTo>
                      <a:pt x="67" y="57"/>
                    </a:lnTo>
                    <a:lnTo>
                      <a:pt x="72" y="60"/>
                    </a:lnTo>
                    <a:lnTo>
                      <a:pt x="77" y="63"/>
                    </a:lnTo>
                    <a:lnTo>
                      <a:pt x="93" y="72"/>
                    </a:lnTo>
                    <a:close/>
                  </a:path>
                </a:pathLst>
              </a:custGeom>
              <a:solidFill>
                <a:schemeClr val="bg2"/>
              </a:solidFill>
              <a:ln w="3175" cmpd="sng">
                <a:solidFill>
                  <a:schemeClr val="tx1"/>
                </a:solidFill>
                <a:round/>
                <a:headEnd/>
                <a:tailEnd/>
              </a:ln>
            </p:spPr>
            <p:txBody>
              <a:bodyPr/>
              <a:lstStyle/>
              <a:p>
                <a:endParaRPr lang="en-US" sz="1350" dirty="0"/>
              </a:p>
            </p:txBody>
          </p:sp>
          <p:sp>
            <p:nvSpPr>
              <p:cNvPr id="114" name="Freeform 108">
                <a:extLst>
                  <a:ext uri="{FF2B5EF4-FFF2-40B4-BE49-F238E27FC236}">
                    <a16:creationId xmlns:a16="http://schemas.microsoft.com/office/drawing/2014/main" id="{8C81177F-505F-344E-BCE2-98EF892334E8}"/>
                  </a:ext>
                </a:extLst>
              </p:cNvPr>
              <p:cNvSpPr>
                <a:spLocks/>
              </p:cNvSpPr>
              <p:nvPr/>
            </p:nvSpPr>
            <p:spPr bwMode="auto">
              <a:xfrm>
                <a:off x="2756" y="2085"/>
                <a:ext cx="240" cy="163"/>
              </a:xfrm>
              <a:custGeom>
                <a:avLst/>
                <a:gdLst>
                  <a:gd name="T0" fmla="*/ 69 w 240"/>
                  <a:gd name="T1" fmla="*/ 83 h 163"/>
                  <a:gd name="T2" fmla="*/ 201 w 240"/>
                  <a:gd name="T3" fmla="*/ 0 h 163"/>
                  <a:gd name="T4" fmla="*/ 208 w 240"/>
                  <a:gd name="T5" fmla="*/ 0 h 163"/>
                  <a:gd name="T6" fmla="*/ 216 w 240"/>
                  <a:gd name="T7" fmla="*/ 0 h 163"/>
                  <a:gd name="T8" fmla="*/ 224 w 240"/>
                  <a:gd name="T9" fmla="*/ 1 h 163"/>
                  <a:gd name="T10" fmla="*/ 232 w 240"/>
                  <a:gd name="T11" fmla="*/ 3 h 163"/>
                  <a:gd name="T12" fmla="*/ 240 w 240"/>
                  <a:gd name="T13" fmla="*/ 6 h 163"/>
                  <a:gd name="T14" fmla="*/ 99 w 240"/>
                  <a:gd name="T15" fmla="*/ 88 h 163"/>
                  <a:gd name="T16" fmla="*/ 90 w 240"/>
                  <a:gd name="T17" fmla="*/ 93 h 163"/>
                  <a:gd name="T18" fmla="*/ 87 w 240"/>
                  <a:gd name="T19" fmla="*/ 94 h 163"/>
                  <a:gd name="T20" fmla="*/ 83 w 240"/>
                  <a:gd name="T21" fmla="*/ 96 h 163"/>
                  <a:gd name="T22" fmla="*/ 81 w 240"/>
                  <a:gd name="T23" fmla="*/ 97 h 163"/>
                  <a:gd name="T24" fmla="*/ 80 w 240"/>
                  <a:gd name="T25" fmla="*/ 99 h 163"/>
                  <a:gd name="T26" fmla="*/ 78 w 240"/>
                  <a:gd name="T27" fmla="*/ 103 h 163"/>
                  <a:gd name="T28" fmla="*/ 77 w 240"/>
                  <a:gd name="T29" fmla="*/ 105 h 163"/>
                  <a:gd name="T30" fmla="*/ 77 w 240"/>
                  <a:gd name="T31" fmla="*/ 107 h 163"/>
                  <a:gd name="T32" fmla="*/ 77 w 240"/>
                  <a:gd name="T33" fmla="*/ 108 h 163"/>
                  <a:gd name="T34" fmla="*/ 77 w 240"/>
                  <a:gd name="T35" fmla="*/ 111 h 163"/>
                  <a:gd name="T36" fmla="*/ 78 w 240"/>
                  <a:gd name="T37" fmla="*/ 117 h 163"/>
                  <a:gd name="T38" fmla="*/ 78 w 240"/>
                  <a:gd name="T39" fmla="*/ 121 h 163"/>
                  <a:gd name="T40" fmla="*/ 77 w 240"/>
                  <a:gd name="T41" fmla="*/ 125 h 163"/>
                  <a:gd name="T42" fmla="*/ 74 w 240"/>
                  <a:gd name="T43" fmla="*/ 133 h 163"/>
                  <a:gd name="T44" fmla="*/ 71 w 240"/>
                  <a:gd name="T45" fmla="*/ 136 h 163"/>
                  <a:gd name="T46" fmla="*/ 68 w 240"/>
                  <a:gd name="T47" fmla="*/ 140 h 163"/>
                  <a:gd name="T48" fmla="*/ 65 w 240"/>
                  <a:gd name="T49" fmla="*/ 144 h 163"/>
                  <a:gd name="T50" fmla="*/ 60 w 240"/>
                  <a:gd name="T51" fmla="*/ 148 h 163"/>
                  <a:gd name="T52" fmla="*/ 56 w 240"/>
                  <a:gd name="T53" fmla="*/ 151 h 163"/>
                  <a:gd name="T54" fmla="*/ 51 w 240"/>
                  <a:gd name="T55" fmla="*/ 154 h 163"/>
                  <a:gd name="T56" fmla="*/ 47 w 240"/>
                  <a:gd name="T57" fmla="*/ 157 h 163"/>
                  <a:gd name="T58" fmla="*/ 42 w 240"/>
                  <a:gd name="T59" fmla="*/ 159 h 163"/>
                  <a:gd name="T60" fmla="*/ 37 w 240"/>
                  <a:gd name="T61" fmla="*/ 161 h 163"/>
                  <a:gd name="T62" fmla="*/ 32 w 240"/>
                  <a:gd name="T63" fmla="*/ 162 h 163"/>
                  <a:gd name="T64" fmla="*/ 27 w 240"/>
                  <a:gd name="T65" fmla="*/ 163 h 163"/>
                  <a:gd name="T66" fmla="*/ 22 w 240"/>
                  <a:gd name="T67" fmla="*/ 163 h 163"/>
                  <a:gd name="T68" fmla="*/ 18 w 240"/>
                  <a:gd name="T69" fmla="*/ 163 h 163"/>
                  <a:gd name="T70" fmla="*/ 13 w 240"/>
                  <a:gd name="T71" fmla="*/ 162 h 163"/>
                  <a:gd name="T72" fmla="*/ 9 w 240"/>
                  <a:gd name="T73" fmla="*/ 160 h 163"/>
                  <a:gd name="T74" fmla="*/ 6 w 240"/>
                  <a:gd name="T75" fmla="*/ 158 h 163"/>
                  <a:gd name="T76" fmla="*/ 3 w 240"/>
                  <a:gd name="T77" fmla="*/ 155 h 163"/>
                  <a:gd name="T78" fmla="*/ 1 w 240"/>
                  <a:gd name="T79" fmla="*/ 152 h 163"/>
                  <a:gd name="T80" fmla="*/ 0 w 240"/>
                  <a:gd name="T81" fmla="*/ 149 h 163"/>
                  <a:gd name="T82" fmla="*/ 0 w 240"/>
                  <a:gd name="T83" fmla="*/ 145 h 163"/>
                  <a:gd name="T84" fmla="*/ 0 w 240"/>
                  <a:gd name="T85" fmla="*/ 142 h 163"/>
                  <a:gd name="T86" fmla="*/ 1 w 240"/>
                  <a:gd name="T87" fmla="*/ 139 h 163"/>
                  <a:gd name="T88" fmla="*/ 2 w 240"/>
                  <a:gd name="T89" fmla="*/ 137 h 163"/>
                  <a:gd name="T90" fmla="*/ 5 w 240"/>
                  <a:gd name="T91" fmla="*/ 134 h 163"/>
                  <a:gd name="T92" fmla="*/ 7 w 240"/>
                  <a:gd name="T93" fmla="*/ 131 h 163"/>
                  <a:gd name="T94" fmla="*/ 11 w 240"/>
                  <a:gd name="T95" fmla="*/ 128 h 163"/>
                  <a:gd name="T96" fmla="*/ 20 w 240"/>
                  <a:gd name="T97" fmla="*/ 122 h 163"/>
                  <a:gd name="T98" fmla="*/ 57 w 240"/>
                  <a:gd name="T99" fmla="*/ 99 h 163"/>
                  <a:gd name="T100" fmla="*/ 62 w 240"/>
                  <a:gd name="T101" fmla="*/ 95 h 163"/>
                  <a:gd name="T102" fmla="*/ 66 w 240"/>
                  <a:gd name="T103" fmla="*/ 92 h 163"/>
                  <a:gd name="T104" fmla="*/ 68 w 240"/>
                  <a:gd name="T105" fmla="*/ 88 h 163"/>
                  <a:gd name="T106" fmla="*/ 69 w 240"/>
                  <a:gd name="T107" fmla="*/ 87 h 163"/>
                  <a:gd name="T108" fmla="*/ 69 w 240"/>
                  <a:gd name="T109" fmla="*/ 85 h 163"/>
                  <a:gd name="T110" fmla="*/ 69 w 240"/>
                  <a:gd name="T111" fmla="*/ 83 h 1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163"/>
                  <a:gd name="T170" fmla="*/ 240 w 240"/>
                  <a:gd name="T171" fmla="*/ 163 h 1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163">
                    <a:moveTo>
                      <a:pt x="69" y="83"/>
                    </a:moveTo>
                    <a:lnTo>
                      <a:pt x="201" y="0"/>
                    </a:lnTo>
                    <a:lnTo>
                      <a:pt x="208" y="0"/>
                    </a:lnTo>
                    <a:lnTo>
                      <a:pt x="216" y="0"/>
                    </a:lnTo>
                    <a:lnTo>
                      <a:pt x="224" y="1"/>
                    </a:lnTo>
                    <a:lnTo>
                      <a:pt x="232" y="3"/>
                    </a:lnTo>
                    <a:lnTo>
                      <a:pt x="240" y="6"/>
                    </a:lnTo>
                    <a:lnTo>
                      <a:pt x="99" y="88"/>
                    </a:lnTo>
                    <a:lnTo>
                      <a:pt x="90" y="93"/>
                    </a:lnTo>
                    <a:lnTo>
                      <a:pt x="87" y="94"/>
                    </a:lnTo>
                    <a:lnTo>
                      <a:pt x="83" y="96"/>
                    </a:lnTo>
                    <a:lnTo>
                      <a:pt x="81" y="97"/>
                    </a:lnTo>
                    <a:lnTo>
                      <a:pt x="80" y="99"/>
                    </a:lnTo>
                    <a:lnTo>
                      <a:pt x="78" y="103"/>
                    </a:lnTo>
                    <a:lnTo>
                      <a:pt x="77" y="105"/>
                    </a:lnTo>
                    <a:lnTo>
                      <a:pt x="77" y="107"/>
                    </a:lnTo>
                    <a:lnTo>
                      <a:pt x="77" y="108"/>
                    </a:lnTo>
                    <a:lnTo>
                      <a:pt x="77" y="111"/>
                    </a:lnTo>
                    <a:lnTo>
                      <a:pt x="78" y="117"/>
                    </a:lnTo>
                    <a:lnTo>
                      <a:pt x="78" y="121"/>
                    </a:lnTo>
                    <a:lnTo>
                      <a:pt x="77" y="125"/>
                    </a:lnTo>
                    <a:lnTo>
                      <a:pt x="74" y="133"/>
                    </a:lnTo>
                    <a:lnTo>
                      <a:pt x="71" y="136"/>
                    </a:lnTo>
                    <a:lnTo>
                      <a:pt x="68" y="140"/>
                    </a:lnTo>
                    <a:lnTo>
                      <a:pt x="65" y="144"/>
                    </a:lnTo>
                    <a:lnTo>
                      <a:pt x="60" y="148"/>
                    </a:lnTo>
                    <a:lnTo>
                      <a:pt x="56" y="151"/>
                    </a:lnTo>
                    <a:lnTo>
                      <a:pt x="51" y="154"/>
                    </a:lnTo>
                    <a:lnTo>
                      <a:pt x="47" y="157"/>
                    </a:lnTo>
                    <a:lnTo>
                      <a:pt x="42" y="159"/>
                    </a:lnTo>
                    <a:lnTo>
                      <a:pt x="37" y="161"/>
                    </a:lnTo>
                    <a:lnTo>
                      <a:pt x="32" y="162"/>
                    </a:lnTo>
                    <a:lnTo>
                      <a:pt x="27" y="163"/>
                    </a:lnTo>
                    <a:lnTo>
                      <a:pt x="22" y="163"/>
                    </a:lnTo>
                    <a:lnTo>
                      <a:pt x="18" y="163"/>
                    </a:lnTo>
                    <a:lnTo>
                      <a:pt x="13" y="162"/>
                    </a:lnTo>
                    <a:lnTo>
                      <a:pt x="9" y="160"/>
                    </a:lnTo>
                    <a:lnTo>
                      <a:pt x="6" y="158"/>
                    </a:lnTo>
                    <a:lnTo>
                      <a:pt x="3" y="155"/>
                    </a:lnTo>
                    <a:lnTo>
                      <a:pt x="1" y="152"/>
                    </a:lnTo>
                    <a:lnTo>
                      <a:pt x="0" y="149"/>
                    </a:lnTo>
                    <a:lnTo>
                      <a:pt x="0" y="145"/>
                    </a:lnTo>
                    <a:lnTo>
                      <a:pt x="0" y="142"/>
                    </a:lnTo>
                    <a:lnTo>
                      <a:pt x="1" y="139"/>
                    </a:lnTo>
                    <a:lnTo>
                      <a:pt x="2" y="137"/>
                    </a:lnTo>
                    <a:lnTo>
                      <a:pt x="5" y="134"/>
                    </a:lnTo>
                    <a:lnTo>
                      <a:pt x="7" y="131"/>
                    </a:lnTo>
                    <a:lnTo>
                      <a:pt x="11" y="128"/>
                    </a:lnTo>
                    <a:lnTo>
                      <a:pt x="20" y="122"/>
                    </a:lnTo>
                    <a:lnTo>
                      <a:pt x="57" y="99"/>
                    </a:lnTo>
                    <a:lnTo>
                      <a:pt x="62" y="95"/>
                    </a:lnTo>
                    <a:lnTo>
                      <a:pt x="66" y="92"/>
                    </a:lnTo>
                    <a:lnTo>
                      <a:pt x="68" y="88"/>
                    </a:lnTo>
                    <a:lnTo>
                      <a:pt x="69" y="87"/>
                    </a:lnTo>
                    <a:lnTo>
                      <a:pt x="69" y="85"/>
                    </a:lnTo>
                    <a:lnTo>
                      <a:pt x="69" y="83"/>
                    </a:lnTo>
                    <a:close/>
                  </a:path>
                </a:pathLst>
              </a:custGeom>
              <a:solidFill>
                <a:schemeClr val="bg2"/>
              </a:solidFill>
              <a:ln w="3175" cmpd="sng">
                <a:solidFill>
                  <a:schemeClr val="tx1"/>
                </a:solidFill>
                <a:round/>
                <a:headEnd/>
                <a:tailEnd/>
              </a:ln>
            </p:spPr>
            <p:txBody>
              <a:bodyPr/>
              <a:lstStyle/>
              <a:p>
                <a:endParaRPr lang="en-US" sz="1350" dirty="0"/>
              </a:p>
            </p:txBody>
          </p:sp>
          <p:sp>
            <p:nvSpPr>
              <p:cNvPr id="115" name="Freeform 109">
                <a:extLst>
                  <a:ext uri="{FF2B5EF4-FFF2-40B4-BE49-F238E27FC236}">
                    <a16:creationId xmlns:a16="http://schemas.microsoft.com/office/drawing/2014/main" id="{7D93929D-4F8E-E043-9A26-12CDFD6746E5}"/>
                  </a:ext>
                </a:extLst>
              </p:cNvPr>
              <p:cNvSpPr>
                <a:spLocks/>
              </p:cNvSpPr>
              <p:nvPr/>
            </p:nvSpPr>
            <p:spPr bwMode="auto">
              <a:xfrm>
                <a:off x="2863" y="2164"/>
                <a:ext cx="133" cy="72"/>
              </a:xfrm>
              <a:custGeom>
                <a:avLst/>
                <a:gdLst>
                  <a:gd name="T0" fmla="*/ 0 w 133"/>
                  <a:gd name="T1" fmla="*/ 11 h 72"/>
                  <a:gd name="T2" fmla="*/ 18 w 133"/>
                  <a:gd name="T3" fmla="*/ 0 h 72"/>
                  <a:gd name="T4" fmla="*/ 133 w 133"/>
                  <a:gd name="T5" fmla="*/ 66 h 72"/>
                  <a:gd name="T6" fmla="*/ 125 w 133"/>
                  <a:gd name="T7" fmla="*/ 69 h 72"/>
                  <a:gd name="T8" fmla="*/ 118 w 133"/>
                  <a:gd name="T9" fmla="*/ 71 h 72"/>
                  <a:gd name="T10" fmla="*/ 112 w 133"/>
                  <a:gd name="T11" fmla="*/ 72 h 72"/>
                  <a:gd name="T12" fmla="*/ 105 w 133"/>
                  <a:gd name="T13" fmla="*/ 72 h 72"/>
                  <a:gd name="T14" fmla="*/ 100 w 133"/>
                  <a:gd name="T15" fmla="*/ 72 h 72"/>
                  <a:gd name="T16" fmla="*/ 94 w 133"/>
                  <a:gd name="T17" fmla="*/ 71 h 72"/>
                  <a:gd name="T18" fmla="*/ 0 w 133"/>
                  <a:gd name="T19" fmla="*/ 1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
                  <a:gd name="T31" fmla="*/ 0 h 72"/>
                  <a:gd name="T32" fmla="*/ 133 w 133"/>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 h="72">
                    <a:moveTo>
                      <a:pt x="0" y="11"/>
                    </a:moveTo>
                    <a:lnTo>
                      <a:pt x="18" y="0"/>
                    </a:lnTo>
                    <a:lnTo>
                      <a:pt x="133" y="66"/>
                    </a:lnTo>
                    <a:lnTo>
                      <a:pt x="125" y="69"/>
                    </a:lnTo>
                    <a:lnTo>
                      <a:pt x="118" y="71"/>
                    </a:lnTo>
                    <a:lnTo>
                      <a:pt x="112" y="72"/>
                    </a:lnTo>
                    <a:lnTo>
                      <a:pt x="105" y="72"/>
                    </a:lnTo>
                    <a:lnTo>
                      <a:pt x="100" y="72"/>
                    </a:lnTo>
                    <a:lnTo>
                      <a:pt x="94" y="71"/>
                    </a:lnTo>
                    <a:lnTo>
                      <a:pt x="0" y="11"/>
                    </a:lnTo>
                    <a:close/>
                  </a:path>
                </a:pathLst>
              </a:custGeom>
              <a:solidFill>
                <a:schemeClr val="bg2"/>
              </a:solidFill>
              <a:ln w="3175" cmpd="sng">
                <a:solidFill>
                  <a:schemeClr val="tx1"/>
                </a:solidFill>
                <a:round/>
                <a:headEnd/>
                <a:tailEnd/>
              </a:ln>
            </p:spPr>
            <p:txBody>
              <a:bodyPr/>
              <a:lstStyle/>
              <a:p>
                <a:endParaRPr lang="en-US" sz="1350" dirty="0"/>
              </a:p>
            </p:txBody>
          </p:sp>
          <p:sp>
            <p:nvSpPr>
              <p:cNvPr id="116" name="Freeform 110">
                <a:extLst>
                  <a:ext uri="{FF2B5EF4-FFF2-40B4-BE49-F238E27FC236}">
                    <a16:creationId xmlns:a16="http://schemas.microsoft.com/office/drawing/2014/main" id="{AC1E9218-6882-DE4E-8551-4005EE5A6CFB}"/>
                  </a:ext>
                </a:extLst>
              </p:cNvPr>
              <p:cNvSpPr>
                <a:spLocks/>
              </p:cNvSpPr>
              <p:nvPr/>
            </p:nvSpPr>
            <p:spPr bwMode="auto">
              <a:xfrm>
                <a:off x="2764" y="2083"/>
                <a:ext cx="43" cy="39"/>
              </a:xfrm>
              <a:custGeom>
                <a:avLst/>
                <a:gdLst>
                  <a:gd name="T0" fmla="*/ 16 w 43"/>
                  <a:gd name="T1" fmla="*/ 32 h 39"/>
                  <a:gd name="T2" fmla="*/ 21 w 43"/>
                  <a:gd name="T3" fmla="*/ 35 h 39"/>
                  <a:gd name="T4" fmla="*/ 28 w 43"/>
                  <a:gd name="T5" fmla="*/ 38 h 39"/>
                  <a:gd name="T6" fmla="*/ 34 w 43"/>
                  <a:gd name="T7" fmla="*/ 39 h 39"/>
                  <a:gd name="T8" fmla="*/ 36 w 43"/>
                  <a:gd name="T9" fmla="*/ 38 h 39"/>
                  <a:gd name="T10" fmla="*/ 38 w 43"/>
                  <a:gd name="T11" fmla="*/ 38 h 39"/>
                  <a:gd name="T12" fmla="*/ 40 w 43"/>
                  <a:gd name="T13" fmla="*/ 37 h 39"/>
                  <a:gd name="T14" fmla="*/ 41 w 43"/>
                  <a:gd name="T15" fmla="*/ 35 h 39"/>
                  <a:gd name="T16" fmla="*/ 42 w 43"/>
                  <a:gd name="T17" fmla="*/ 34 h 39"/>
                  <a:gd name="T18" fmla="*/ 43 w 43"/>
                  <a:gd name="T19" fmla="*/ 31 h 39"/>
                  <a:gd name="T20" fmla="*/ 43 w 43"/>
                  <a:gd name="T21" fmla="*/ 29 h 39"/>
                  <a:gd name="T22" fmla="*/ 43 w 43"/>
                  <a:gd name="T23" fmla="*/ 26 h 39"/>
                  <a:gd name="T24" fmla="*/ 43 w 43"/>
                  <a:gd name="T25" fmla="*/ 21 h 39"/>
                  <a:gd name="T26" fmla="*/ 41 w 43"/>
                  <a:gd name="T27" fmla="*/ 16 h 39"/>
                  <a:gd name="T28" fmla="*/ 40 w 43"/>
                  <a:gd name="T29" fmla="*/ 14 h 39"/>
                  <a:gd name="T30" fmla="*/ 38 w 43"/>
                  <a:gd name="T31" fmla="*/ 12 h 39"/>
                  <a:gd name="T32" fmla="*/ 35 w 43"/>
                  <a:gd name="T33" fmla="*/ 8 h 39"/>
                  <a:gd name="T34" fmla="*/ 30 w 43"/>
                  <a:gd name="T35" fmla="*/ 4 h 39"/>
                  <a:gd name="T36" fmla="*/ 26 w 43"/>
                  <a:gd name="T37" fmla="*/ 2 h 39"/>
                  <a:gd name="T38" fmla="*/ 23 w 43"/>
                  <a:gd name="T39" fmla="*/ 1 h 39"/>
                  <a:gd name="T40" fmla="*/ 21 w 43"/>
                  <a:gd name="T41" fmla="*/ 0 h 39"/>
                  <a:gd name="T42" fmla="*/ 16 w 43"/>
                  <a:gd name="T43" fmla="*/ 0 h 39"/>
                  <a:gd name="T44" fmla="*/ 13 w 43"/>
                  <a:gd name="T45" fmla="*/ 0 h 39"/>
                  <a:gd name="T46" fmla="*/ 10 w 43"/>
                  <a:gd name="T47" fmla="*/ 1 h 39"/>
                  <a:gd name="T48" fmla="*/ 7 w 43"/>
                  <a:gd name="T49" fmla="*/ 2 h 39"/>
                  <a:gd name="T50" fmla="*/ 5 w 43"/>
                  <a:gd name="T51" fmla="*/ 4 h 39"/>
                  <a:gd name="T52" fmla="*/ 3 w 43"/>
                  <a:gd name="T53" fmla="*/ 6 h 39"/>
                  <a:gd name="T54" fmla="*/ 2 w 43"/>
                  <a:gd name="T55" fmla="*/ 9 h 39"/>
                  <a:gd name="T56" fmla="*/ 1 w 43"/>
                  <a:gd name="T57" fmla="*/ 10 h 39"/>
                  <a:gd name="T58" fmla="*/ 1 w 43"/>
                  <a:gd name="T59" fmla="*/ 12 h 39"/>
                  <a:gd name="T60" fmla="*/ 0 w 43"/>
                  <a:gd name="T61" fmla="*/ 14 h 39"/>
                  <a:gd name="T62" fmla="*/ 1 w 43"/>
                  <a:gd name="T63" fmla="*/ 17 h 39"/>
                  <a:gd name="T64" fmla="*/ 1 w 43"/>
                  <a:gd name="T65" fmla="*/ 19 h 39"/>
                  <a:gd name="T66" fmla="*/ 3 w 43"/>
                  <a:gd name="T67" fmla="*/ 22 h 39"/>
                  <a:gd name="T68" fmla="*/ 4 w 43"/>
                  <a:gd name="T69" fmla="*/ 24 h 39"/>
                  <a:gd name="T70" fmla="*/ 6 w 43"/>
                  <a:gd name="T71" fmla="*/ 26 h 39"/>
                  <a:gd name="T72" fmla="*/ 9 w 43"/>
                  <a:gd name="T73" fmla="*/ 28 h 39"/>
                  <a:gd name="T74" fmla="*/ 16 w 43"/>
                  <a:gd name="T75" fmla="*/ 32 h 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3"/>
                  <a:gd name="T115" fmla="*/ 0 h 39"/>
                  <a:gd name="T116" fmla="*/ 43 w 43"/>
                  <a:gd name="T117" fmla="*/ 39 h 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3" h="39">
                    <a:moveTo>
                      <a:pt x="16" y="32"/>
                    </a:moveTo>
                    <a:lnTo>
                      <a:pt x="21" y="35"/>
                    </a:lnTo>
                    <a:lnTo>
                      <a:pt x="28" y="38"/>
                    </a:lnTo>
                    <a:lnTo>
                      <a:pt x="34" y="39"/>
                    </a:lnTo>
                    <a:lnTo>
                      <a:pt x="36" y="38"/>
                    </a:lnTo>
                    <a:lnTo>
                      <a:pt x="38" y="38"/>
                    </a:lnTo>
                    <a:lnTo>
                      <a:pt x="40" y="37"/>
                    </a:lnTo>
                    <a:lnTo>
                      <a:pt x="41" y="35"/>
                    </a:lnTo>
                    <a:lnTo>
                      <a:pt x="42" y="34"/>
                    </a:lnTo>
                    <a:lnTo>
                      <a:pt x="43" y="31"/>
                    </a:lnTo>
                    <a:lnTo>
                      <a:pt x="43" y="29"/>
                    </a:lnTo>
                    <a:lnTo>
                      <a:pt x="43" y="26"/>
                    </a:lnTo>
                    <a:lnTo>
                      <a:pt x="43" y="21"/>
                    </a:lnTo>
                    <a:lnTo>
                      <a:pt x="41" y="16"/>
                    </a:lnTo>
                    <a:lnTo>
                      <a:pt x="40" y="14"/>
                    </a:lnTo>
                    <a:lnTo>
                      <a:pt x="38" y="12"/>
                    </a:lnTo>
                    <a:lnTo>
                      <a:pt x="35" y="8"/>
                    </a:lnTo>
                    <a:lnTo>
                      <a:pt x="30" y="4"/>
                    </a:lnTo>
                    <a:lnTo>
                      <a:pt x="26" y="2"/>
                    </a:lnTo>
                    <a:lnTo>
                      <a:pt x="23" y="1"/>
                    </a:lnTo>
                    <a:lnTo>
                      <a:pt x="21" y="0"/>
                    </a:lnTo>
                    <a:lnTo>
                      <a:pt x="16" y="0"/>
                    </a:lnTo>
                    <a:lnTo>
                      <a:pt x="13" y="0"/>
                    </a:lnTo>
                    <a:lnTo>
                      <a:pt x="10" y="1"/>
                    </a:lnTo>
                    <a:lnTo>
                      <a:pt x="7" y="2"/>
                    </a:lnTo>
                    <a:lnTo>
                      <a:pt x="5" y="4"/>
                    </a:lnTo>
                    <a:lnTo>
                      <a:pt x="3" y="6"/>
                    </a:lnTo>
                    <a:lnTo>
                      <a:pt x="2" y="9"/>
                    </a:lnTo>
                    <a:lnTo>
                      <a:pt x="1" y="10"/>
                    </a:lnTo>
                    <a:lnTo>
                      <a:pt x="1" y="12"/>
                    </a:lnTo>
                    <a:lnTo>
                      <a:pt x="0" y="14"/>
                    </a:lnTo>
                    <a:lnTo>
                      <a:pt x="1" y="17"/>
                    </a:lnTo>
                    <a:lnTo>
                      <a:pt x="1" y="19"/>
                    </a:lnTo>
                    <a:lnTo>
                      <a:pt x="3" y="22"/>
                    </a:lnTo>
                    <a:lnTo>
                      <a:pt x="4" y="24"/>
                    </a:lnTo>
                    <a:lnTo>
                      <a:pt x="6" y="26"/>
                    </a:lnTo>
                    <a:lnTo>
                      <a:pt x="9" y="28"/>
                    </a:lnTo>
                    <a:lnTo>
                      <a:pt x="16" y="32"/>
                    </a:lnTo>
                    <a:close/>
                  </a:path>
                </a:pathLst>
              </a:custGeom>
              <a:solidFill>
                <a:schemeClr val="bg1"/>
              </a:solidFill>
              <a:ln w="3175" cmpd="sng">
                <a:solidFill>
                  <a:schemeClr val="tx1"/>
                </a:solidFill>
                <a:round/>
                <a:headEnd/>
                <a:tailEnd/>
              </a:ln>
            </p:spPr>
            <p:txBody>
              <a:bodyPr/>
              <a:lstStyle/>
              <a:p>
                <a:endParaRPr lang="en-US" sz="1350" dirty="0"/>
              </a:p>
            </p:txBody>
          </p:sp>
          <p:sp>
            <p:nvSpPr>
              <p:cNvPr id="117" name="Freeform 111">
                <a:extLst>
                  <a:ext uri="{FF2B5EF4-FFF2-40B4-BE49-F238E27FC236}">
                    <a16:creationId xmlns:a16="http://schemas.microsoft.com/office/drawing/2014/main" id="{2950F374-FAF0-2D45-BE8A-5040E2574017}"/>
                  </a:ext>
                </a:extLst>
              </p:cNvPr>
              <p:cNvSpPr>
                <a:spLocks/>
              </p:cNvSpPr>
              <p:nvPr/>
            </p:nvSpPr>
            <p:spPr bwMode="auto">
              <a:xfrm>
                <a:off x="2764" y="2194"/>
                <a:ext cx="61" cy="45"/>
              </a:xfrm>
              <a:custGeom>
                <a:avLst/>
                <a:gdLst>
                  <a:gd name="T0" fmla="*/ 40 w 61"/>
                  <a:gd name="T1" fmla="*/ 6 h 45"/>
                  <a:gd name="T2" fmla="*/ 13 w 61"/>
                  <a:gd name="T3" fmla="*/ 22 h 45"/>
                  <a:gd name="T4" fmla="*/ 7 w 61"/>
                  <a:gd name="T5" fmla="*/ 26 h 45"/>
                  <a:gd name="T6" fmla="*/ 3 w 61"/>
                  <a:gd name="T7" fmla="*/ 30 h 45"/>
                  <a:gd name="T8" fmla="*/ 1 w 61"/>
                  <a:gd name="T9" fmla="*/ 33 h 45"/>
                  <a:gd name="T10" fmla="*/ 0 w 61"/>
                  <a:gd name="T11" fmla="*/ 36 h 45"/>
                  <a:gd name="T12" fmla="*/ 1 w 61"/>
                  <a:gd name="T13" fmla="*/ 38 h 45"/>
                  <a:gd name="T14" fmla="*/ 1 w 61"/>
                  <a:gd name="T15" fmla="*/ 40 h 45"/>
                  <a:gd name="T16" fmla="*/ 3 w 61"/>
                  <a:gd name="T17" fmla="*/ 42 h 45"/>
                  <a:gd name="T18" fmla="*/ 4 w 61"/>
                  <a:gd name="T19" fmla="*/ 43 h 45"/>
                  <a:gd name="T20" fmla="*/ 6 w 61"/>
                  <a:gd name="T21" fmla="*/ 44 h 45"/>
                  <a:gd name="T22" fmla="*/ 9 w 61"/>
                  <a:gd name="T23" fmla="*/ 45 h 45"/>
                  <a:gd name="T24" fmla="*/ 12 w 61"/>
                  <a:gd name="T25" fmla="*/ 45 h 45"/>
                  <a:gd name="T26" fmla="*/ 15 w 61"/>
                  <a:gd name="T27" fmla="*/ 45 h 45"/>
                  <a:gd name="T28" fmla="*/ 23 w 61"/>
                  <a:gd name="T29" fmla="*/ 45 h 45"/>
                  <a:gd name="T30" fmla="*/ 31 w 61"/>
                  <a:gd name="T31" fmla="*/ 42 h 45"/>
                  <a:gd name="T32" fmla="*/ 38 w 61"/>
                  <a:gd name="T33" fmla="*/ 38 h 45"/>
                  <a:gd name="T34" fmla="*/ 46 w 61"/>
                  <a:gd name="T35" fmla="*/ 33 h 45"/>
                  <a:gd name="T36" fmla="*/ 49 w 61"/>
                  <a:gd name="T37" fmla="*/ 30 h 45"/>
                  <a:gd name="T38" fmla="*/ 52 w 61"/>
                  <a:gd name="T39" fmla="*/ 27 h 45"/>
                  <a:gd name="T40" fmla="*/ 57 w 61"/>
                  <a:gd name="T41" fmla="*/ 21 h 45"/>
                  <a:gd name="T42" fmla="*/ 59 w 61"/>
                  <a:gd name="T43" fmla="*/ 18 h 45"/>
                  <a:gd name="T44" fmla="*/ 60 w 61"/>
                  <a:gd name="T45" fmla="*/ 15 h 45"/>
                  <a:gd name="T46" fmla="*/ 60 w 61"/>
                  <a:gd name="T47" fmla="*/ 12 h 45"/>
                  <a:gd name="T48" fmla="*/ 61 w 61"/>
                  <a:gd name="T49" fmla="*/ 9 h 45"/>
                  <a:gd name="T50" fmla="*/ 60 w 61"/>
                  <a:gd name="T51" fmla="*/ 5 h 45"/>
                  <a:gd name="T52" fmla="*/ 60 w 61"/>
                  <a:gd name="T53" fmla="*/ 3 h 45"/>
                  <a:gd name="T54" fmla="*/ 59 w 61"/>
                  <a:gd name="T55" fmla="*/ 2 h 45"/>
                  <a:gd name="T56" fmla="*/ 58 w 61"/>
                  <a:gd name="T57" fmla="*/ 1 h 45"/>
                  <a:gd name="T58" fmla="*/ 56 w 61"/>
                  <a:gd name="T59" fmla="*/ 1 h 45"/>
                  <a:gd name="T60" fmla="*/ 53 w 61"/>
                  <a:gd name="T61" fmla="*/ 0 h 45"/>
                  <a:gd name="T62" fmla="*/ 51 w 61"/>
                  <a:gd name="T63" fmla="*/ 0 h 45"/>
                  <a:gd name="T64" fmla="*/ 48 w 61"/>
                  <a:gd name="T65" fmla="*/ 2 h 45"/>
                  <a:gd name="T66" fmla="*/ 40 w 61"/>
                  <a:gd name="T67" fmla="*/ 6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45"/>
                  <a:gd name="T104" fmla="*/ 61 w 61"/>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45">
                    <a:moveTo>
                      <a:pt x="40" y="6"/>
                    </a:moveTo>
                    <a:lnTo>
                      <a:pt x="13" y="22"/>
                    </a:lnTo>
                    <a:lnTo>
                      <a:pt x="7" y="26"/>
                    </a:lnTo>
                    <a:lnTo>
                      <a:pt x="3" y="30"/>
                    </a:lnTo>
                    <a:lnTo>
                      <a:pt x="1" y="33"/>
                    </a:lnTo>
                    <a:lnTo>
                      <a:pt x="0" y="36"/>
                    </a:lnTo>
                    <a:lnTo>
                      <a:pt x="1" y="38"/>
                    </a:lnTo>
                    <a:lnTo>
                      <a:pt x="1" y="40"/>
                    </a:lnTo>
                    <a:lnTo>
                      <a:pt x="3" y="42"/>
                    </a:lnTo>
                    <a:lnTo>
                      <a:pt x="4" y="43"/>
                    </a:lnTo>
                    <a:lnTo>
                      <a:pt x="6" y="44"/>
                    </a:lnTo>
                    <a:lnTo>
                      <a:pt x="9" y="45"/>
                    </a:lnTo>
                    <a:lnTo>
                      <a:pt x="12" y="45"/>
                    </a:lnTo>
                    <a:lnTo>
                      <a:pt x="15" y="45"/>
                    </a:lnTo>
                    <a:lnTo>
                      <a:pt x="23" y="45"/>
                    </a:lnTo>
                    <a:lnTo>
                      <a:pt x="31" y="42"/>
                    </a:lnTo>
                    <a:lnTo>
                      <a:pt x="38" y="38"/>
                    </a:lnTo>
                    <a:lnTo>
                      <a:pt x="46" y="33"/>
                    </a:lnTo>
                    <a:lnTo>
                      <a:pt x="49" y="30"/>
                    </a:lnTo>
                    <a:lnTo>
                      <a:pt x="52" y="27"/>
                    </a:lnTo>
                    <a:lnTo>
                      <a:pt x="57" y="21"/>
                    </a:lnTo>
                    <a:lnTo>
                      <a:pt x="59" y="18"/>
                    </a:lnTo>
                    <a:lnTo>
                      <a:pt x="60" y="15"/>
                    </a:lnTo>
                    <a:lnTo>
                      <a:pt x="60" y="12"/>
                    </a:lnTo>
                    <a:lnTo>
                      <a:pt x="61" y="9"/>
                    </a:lnTo>
                    <a:lnTo>
                      <a:pt x="60" y="5"/>
                    </a:lnTo>
                    <a:lnTo>
                      <a:pt x="60" y="3"/>
                    </a:lnTo>
                    <a:lnTo>
                      <a:pt x="59" y="2"/>
                    </a:lnTo>
                    <a:lnTo>
                      <a:pt x="58" y="1"/>
                    </a:lnTo>
                    <a:lnTo>
                      <a:pt x="56" y="1"/>
                    </a:lnTo>
                    <a:lnTo>
                      <a:pt x="53" y="0"/>
                    </a:lnTo>
                    <a:lnTo>
                      <a:pt x="51" y="0"/>
                    </a:lnTo>
                    <a:lnTo>
                      <a:pt x="48" y="2"/>
                    </a:lnTo>
                    <a:lnTo>
                      <a:pt x="40" y="6"/>
                    </a:lnTo>
                    <a:close/>
                  </a:path>
                </a:pathLst>
              </a:custGeom>
              <a:solidFill>
                <a:schemeClr val="bg1"/>
              </a:solidFill>
              <a:ln w="3175" cmpd="sng">
                <a:solidFill>
                  <a:schemeClr val="tx1"/>
                </a:solidFill>
                <a:round/>
                <a:headEnd/>
                <a:tailEnd/>
              </a:ln>
            </p:spPr>
            <p:txBody>
              <a:bodyPr/>
              <a:lstStyle/>
              <a:p>
                <a:endParaRPr lang="en-US" sz="1350" dirty="0"/>
              </a:p>
            </p:txBody>
          </p:sp>
          <p:sp>
            <p:nvSpPr>
              <p:cNvPr id="118" name="Freeform 112">
                <a:extLst>
                  <a:ext uri="{FF2B5EF4-FFF2-40B4-BE49-F238E27FC236}">
                    <a16:creationId xmlns:a16="http://schemas.microsoft.com/office/drawing/2014/main" id="{E28DF54F-8726-FE4D-8974-90ECA87818AA}"/>
                  </a:ext>
                </a:extLst>
              </p:cNvPr>
              <p:cNvSpPr>
                <a:spLocks/>
              </p:cNvSpPr>
              <p:nvPr/>
            </p:nvSpPr>
            <p:spPr bwMode="auto">
              <a:xfrm>
                <a:off x="2849" y="2156"/>
                <a:ext cx="11" cy="11"/>
              </a:xfrm>
              <a:custGeom>
                <a:avLst/>
                <a:gdLst>
                  <a:gd name="T0" fmla="*/ 6 w 11"/>
                  <a:gd name="T1" fmla="*/ 11 h 11"/>
                  <a:gd name="T2" fmla="*/ 8 w 11"/>
                  <a:gd name="T3" fmla="*/ 10 h 11"/>
                  <a:gd name="T4" fmla="*/ 10 w 11"/>
                  <a:gd name="T5" fmla="*/ 9 h 11"/>
                  <a:gd name="T6" fmla="*/ 11 w 11"/>
                  <a:gd name="T7" fmla="*/ 7 h 11"/>
                  <a:gd name="T8" fmla="*/ 11 w 11"/>
                  <a:gd name="T9" fmla="*/ 5 h 11"/>
                  <a:gd name="T10" fmla="*/ 11 w 11"/>
                  <a:gd name="T11" fmla="*/ 3 h 11"/>
                  <a:gd name="T12" fmla="*/ 10 w 11"/>
                  <a:gd name="T13" fmla="*/ 1 h 11"/>
                  <a:gd name="T14" fmla="*/ 8 w 11"/>
                  <a:gd name="T15" fmla="*/ 0 h 11"/>
                  <a:gd name="T16" fmla="*/ 6 w 11"/>
                  <a:gd name="T17" fmla="*/ 0 h 11"/>
                  <a:gd name="T18" fmla="*/ 3 w 11"/>
                  <a:gd name="T19" fmla="*/ 0 h 11"/>
                  <a:gd name="T20" fmla="*/ 2 w 11"/>
                  <a:gd name="T21" fmla="*/ 1 h 11"/>
                  <a:gd name="T22" fmla="*/ 0 w 11"/>
                  <a:gd name="T23" fmla="*/ 3 h 11"/>
                  <a:gd name="T24" fmla="*/ 0 w 11"/>
                  <a:gd name="T25" fmla="*/ 5 h 11"/>
                  <a:gd name="T26" fmla="*/ 0 w 11"/>
                  <a:gd name="T27" fmla="*/ 7 h 11"/>
                  <a:gd name="T28" fmla="*/ 2 w 11"/>
                  <a:gd name="T29" fmla="*/ 9 h 11"/>
                  <a:gd name="T30" fmla="*/ 3 w 11"/>
                  <a:gd name="T31" fmla="*/ 10 h 11"/>
                  <a:gd name="T32" fmla="*/ 6 w 11"/>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6" y="11"/>
                    </a:moveTo>
                    <a:lnTo>
                      <a:pt x="8" y="10"/>
                    </a:lnTo>
                    <a:lnTo>
                      <a:pt x="10" y="9"/>
                    </a:lnTo>
                    <a:lnTo>
                      <a:pt x="11" y="7"/>
                    </a:lnTo>
                    <a:lnTo>
                      <a:pt x="11" y="5"/>
                    </a:lnTo>
                    <a:lnTo>
                      <a:pt x="11" y="3"/>
                    </a:lnTo>
                    <a:lnTo>
                      <a:pt x="10" y="1"/>
                    </a:lnTo>
                    <a:lnTo>
                      <a:pt x="8" y="0"/>
                    </a:lnTo>
                    <a:lnTo>
                      <a:pt x="6" y="0"/>
                    </a:lnTo>
                    <a:lnTo>
                      <a:pt x="3" y="0"/>
                    </a:lnTo>
                    <a:lnTo>
                      <a:pt x="2" y="1"/>
                    </a:lnTo>
                    <a:lnTo>
                      <a:pt x="0" y="3"/>
                    </a:lnTo>
                    <a:lnTo>
                      <a:pt x="0" y="5"/>
                    </a:lnTo>
                    <a:lnTo>
                      <a:pt x="0" y="7"/>
                    </a:lnTo>
                    <a:lnTo>
                      <a:pt x="2" y="9"/>
                    </a:lnTo>
                    <a:lnTo>
                      <a:pt x="3" y="10"/>
                    </a:lnTo>
                    <a:lnTo>
                      <a:pt x="6" y="11"/>
                    </a:lnTo>
                    <a:close/>
                  </a:path>
                </a:pathLst>
              </a:custGeom>
              <a:solidFill>
                <a:schemeClr val="tx1"/>
              </a:solidFill>
              <a:ln w="3175" cmpd="sng">
                <a:solidFill>
                  <a:schemeClr val="tx1"/>
                </a:solidFill>
                <a:round/>
                <a:headEnd/>
                <a:tailEnd/>
              </a:ln>
            </p:spPr>
            <p:txBody>
              <a:bodyPr/>
              <a:lstStyle/>
              <a:p>
                <a:endParaRPr lang="en-US" sz="1350" dirty="0"/>
              </a:p>
            </p:txBody>
          </p:sp>
        </p:grpSp>
        <p:sp>
          <p:nvSpPr>
            <p:cNvPr id="98" name="AutoShape 113">
              <a:extLst>
                <a:ext uri="{FF2B5EF4-FFF2-40B4-BE49-F238E27FC236}">
                  <a16:creationId xmlns:a16="http://schemas.microsoft.com/office/drawing/2014/main" id="{60FCF21A-C818-9D41-8330-F3638D571137}"/>
                </a:ext>
              </a:extLst>
            </p:cNvPr>
            <p:cNvSpPr>
              <a:spLocks noChangeArrowheads="1"/>
            </p:cNvSpPr>
            <p:nvPr/>
          </p:nvSpPr>
          <p:spPr bwMode="auto">
            <a:xfrm>
              <a:off x="8788401" y="109378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99" name="AutoShape 114">
              <a:extLst>
                <a:ext uri="{FF2B5EF4-FFF2-40B4-BE49-F238E27FC236}">
                  <a16:creationId xmlns:a16="http://schemas.microsoft.com/office/drawing/2014/main" id="{F799E22B-2DF2-744F-BEB6-690F594B7294}"/>
                </a:ext>
              </a:extLst>
            </p:cNvPr>
            <p:cNvSpPr>
              <a:spLocks noChangeArrowheads="1"/>
            </p:cNvSpPr>
            <p:nvPr/>
          </p:nvSpPr>
          <p:spPr bwMode="auto">
            <a:xfrm>
              <a:off x="8788401" y="217328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0" name="AutoShape 115">
              <a:extLst>
                <a:ext uri="{FF2B5EF4-FFF2-40B4-BE49-F238E27FC236}">
                  <a16:creationId xmlns:a16="http://schemas.microsoft.com/office/drawing/2014/main" id="{C0573631-F874-1145-9640-37B8F3065325}"/>
                </a:ext>
              </a:extLst>
            </p:cNvPr>
            <p:cNvSpPr>
              <a:spLocks noChangeArrowheads="1"/>
            </p:cNvSpPr>
            <p:nvPr/>
          </p:nvSpPr>
          <p:spPr bwMode="auto">
            <a:xfrm>
              <a:off x="8788401" y="3187700"/>
              <a:ext cx="415925" cy="407988"/>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1" name="AutoShape 116">
              <a:extLst>
                <a:ext uri="{FF2B5EF4-FFF2-40B4-BE49-F238E27FC236}">
                  <a16:creationId xmlns:a16="http://schemas.microsoft.com/office/drawing/2014/main" id="{0310A758-AA4E-0E4B-B535-BDAFE9FA9F9B}"/>
                </a:ext>
              </a:extLst>
            </p:cNvPr>
            <p:cNvSpPr>
              <a:spLocks noChangeArrowheads="1"/>
            </p:cNvSpPr>
            <p:nvPr/>
          </p:nvSpPr>
          <p:spPr bwMode="auto">
            <a:xfrm>
              <a:off x="8788401" y="4354513"/>
              <a:ext cx="415925" cy="404812"/>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2" name="AutoShape 117">
              <a:extLst>
                <a:ext uri="{FF2B5EF4-FFF2-40B4-BE49-F238E27FC236}">
                  <a16:creationId xmlns:a16="http://schemas.microsoft.com/office/drawing/2014/main" id="{2079859C-03D8-E448-AF9B-6BE9507ACAFB}"/>
                </a:ext>
              </a:extLst>
            </p:cNvPr>
            <p:cNvSpPr>
              <a:spLocks noChangeArrowheads="1"/>
            </p:cNvSpPr>
            <p:nvPr/>
          </p:nvSpPr>
          <p:spPr bwMode="auto">
            <a:xfrm>
              <a:off x="8788401" y="554513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3" name="Rectangle 118">
              <a:extLst>
                <a:ext uri="{FF2B5EF4-FFF2-40B4-BE49-F238E27FC236}">
                  <a16:creationId xmlns:a16="http://schemas.microsoft.com/office/drawing/2014/main" id="{C9477C77-1668-A840-A4F3-61370A23BD12}"/>
                </a:ext>
              </a:extLst>
            </p:cNvPr>
            <p:cNvSpPr>
              <a:spLocks noChangeArrowheads="1"/>
            </p:cNvSpPr>
            <p:nvPr/>
          </p:nvSpPr>
          <p:spPr bwMode="auto">
            <a:xfrm>
              <a:off x="7923214" y="2497139"/>
              <a:ext cx="561975" cy="758825"/>
            </a:xfrm>
            <a:prstGeom prst="rect">
              <a:avLst/>
            </a:prstGeom>
            <a:solidFill>
              <a:schemeClr val="bg1"/>
            </a:solidFill>
            <a:ln w="3175">
              <a:solidFill>
                <a:schemeClr val="tx1"/>
              </a:solidFill>
              <a:miter lim="800000"/>
              <a:headEnd/>
              <a:tailEnd/>
            </a:ln>
          </p:spPr>
          <p:txBody>
            <a:bodyPr wrap="none" anchor="ctr"/>
            <a:lstStyle/>
            <a:p>
              <a:endParaRPr lang="en-US" sz="1350" dirty="0"/>
            </a:p>
          </p:txBody>
        </p:sp>
        <p:sp>
          <p:nvSpPr>
            <p:cNvPr id="104" name="Rectangle 119">
              <a:extLst>
                <a:ext uri="{FF2B5EF4-FFF2-40B4-BE49-F238E27FC236}">
                  <a16:creationId xmlns:a16="http://schemas.microsoft.com/office/drawing/2014/main" id="{1022CD47-E0F9-5245-8823-33CCCA30B8F5}"/>
                </a:ext>
              </a:extLst>
            </p:cNvPr>
            <p:cNvSpPr>
              <a:spLocks noChangeArrowheads="1"/>
            </p:cNvSpPr>
            <p:nvPr/>
          </p:nvSpPr>
          <p:spPr bwMode="auto">
            <a:xfrm>
              <a:off x="7942264" y="2519364"/>
              <a:ext cx="511175" cy="122237"/>
            </a:xfrm>
            <a:prstGeom prst="rect">
              <a:avLst/>
            </a:prstGeom>
            <a:solidFill>
              <a:schemeClr val="bg1"/>
            </a:solidFill>
            <a:ln w="3175">
              <a:solidFill>
                <a:schemeClr val="tx1"/>
              </a:solidFill>
              <a:miter lim="800000"/>
              <a:headEnd/>
              <a:tailEnd/>
            </a:ln>
          </p:spPr>
          <p:txBody>
            <a:bodyPr wrap="none" anchor="ctr"/>
            <a:lstStyle/>
            <a:p>
              <a:endParaRPr lang="en-US" sz="1350" dirty="0"/>
            </a:p>
          </p:txBody>
        </p:sp>
        <p:sp>
          <p:nvSpPr>
            <p:cNvPr id="105" name="Rectangle 120">
              <a:extLst>
                <a:ext uri="{FF2B5EF4-FFF2-40B4-BE49-F238E27FC236}">
                  <a16:creationId xmlns:a16="http://schemas.microsoft.com/office/drawing/2014/main" id="{9EA28CD4-29D0-0F49-B688-A66649C283F0}"/>
                </a:ext>
              </a:extLst>
            </p:cNvPr>
            <p:cNvSpPr>
              <a:spLocks noChangeArrowheads="1"/>
            </p:cNvSpPr>
            <p:nvPr/>
          </p:nvSpPr>
          <p:spPr bwMode="auto">
            <a:xfrm>
              <a:off x="8345489" y="2547939"/>
              <a:ext cx="79375" cy="65087"/>
            </a:xfrm>
            <a:prstGeom prst="rect">
              <a:avLst/>
            </a:prstGeom>
            <a:solidFill>
              <a:srgbClr val="ED181E"/>
            </a:solidFill>
            <a:ln w="3175">
              <a:solidFill>
                <a:schemeClr val="tx1"/>
              </a:solidFill>
              <a:miter lim="800000"/>
              <a:headEnd/>
              <a:tailEnd/>
            </a:ln>
          </p:spPr>
          <p:txBody>
            <a:bodyPr wrap="none" anchor="ctr"/>
            <a:lstStyle/>
            <a:p>
              <a:endParaRPr lang="en-US" sz="1350" dirty="0"/>
            </a:p>
          </p:txBody>
        </p:sp>
        <p:sp>
          <p:nvSpPr>
            <p:cNvPr id="106" name="Rectangle 121">
              <a:extLst>
                <a:ext uri="{FF2B5EF4-FFF2-40B4-BE49-F238E27FC236}">
                  <a16:creationId xmlns:a16="http://schemas.microsoft.com/office/drawing/2014/main" id="{B2E2E1A7-A2D9-3645-998B-814289E037FB}"/>
                </a:ext>
              </a:extLst>
            </p:cNvPr>
            <p:cNvSpPr>
              <a:spLocks noChangeArrowheads="1"/>
            </p:cNvSpPr>
            <p:nvPr/>
          </p:nvSpPr>
          <p:spPr bwMode="auto">
            <a:xfrm>
              <a:off x="8278813" y="2543175"/>
              <a:ext cx="19050" cy="77788"/>
            </a:xfrm>
            <a:prstGeom prst="rect">
              <a:avLst/>
            </a:prstGeom>
            <a:solidFill>
              <a:srgbClr val="60CA8E"/>
            </a:solidFill>
            <a:ln w="3175">
              <a:solidFill>
                <a:schemeClr val="tx1"/>
              </a:solidFill>
              <a:miter lim="800000"/>
              <a:headEnd/>
              <a:tailEnd/>
            </a:ln>
          </p:spPr>
          <p:txBody>
            <a:bodyPr wrap="none" anchor="ctr"/>
            <a:lstStyle/>
            <a:p>
              <a:endParaRPr lang="en-US" sz="1350" dirty="0"/>
            </a:p>
          </p:txBody>
        </p:sp>
        <p:sp>
          <p:nvSpPr>
            <p:cNvPr id="107" name="Rectangle 122">
              <a:extLst>
                <a:ext uri="{FF2B5EF4-FFF2-40B4-BE49-F238E27FC236}">
                  <a16:creationId xmlns:a16="http://schemas.microsoft.com/office/drawing/2014/main" id="{9A2ADE03-40D0-1542-861A-FF49A0AB87EF}"/>
                </a:ext>
              </a:extLst>
            </p:cNvPr>
            <p:cNvSpPr>
              <a:spLocks noChangeArrowheads="1"/>
            </p:cNvSpPr>
            <p:nvPr/>
          </p:nvSpPr>
          <p:spPr bwMode="auto">
            <a:xfrm>
              <a:off x="8226425" y="2543175"/>
              <a:ext cx="20638" cy="77788"/>
            </a:xfrm>
            <a:prstGeom prst="rect">
              <a:avLst/>
            </a:prstGeom>
            <a:solidFill>
              <a:srgbClr val="60CA8E"/>
            </a:solidFill>
            <a:ln w="3175">
              <a:solidFill>
                <a:schemeClr val="tx1"/>
              </a:solidFill>
              <a:miter lim="800000"/>
              <a:headEnd/>
              <a:tailEnd/>
            </a:ln>
          </p:spPr>
          <p:txBody>
            <a:bodyPr wrap="none" anchor="ctr"/>
            <a:lstStyle/>
            <a:p>
              <a:endParaRPr lang="en-US" sz="1350" dirty="0"/>
            </a:p>
          </p:txBody>
        </p:sp>
        <p:sp>
          <p:nvSpPr>
            <p:cNvPr id="108" name="Oval 123">
              <a:extLst>
                <a:ext uri="{FF2B5EF4-FFF2-40B4-BE49-F238E27FC236}">
                  <a16:creationId xmlns:a16="http://schemas.microsoft.com/office/drawing/2014/main" id="{B09B70EA-4049-D54A-91BA-F609F7FAA3B3}"/>
                </a:ext>
              </a:extLst>
            </p:cNvPr>
            <p:cNvSpPr>
              <a:spLocks noChangeArrowheads="1"/>
            </p:cNvSpPr>
            <p:nvPr/>
          </p:nvSpPr>
          <p:spPr bwMode="auto">
            <a:xfrm>
              <a:off x="7970839" y="2555875"/>
              <a:ext cx="52387" cy="57150"/>
            </a:xfrm>
            <a:prstGeom prst="ellipse">
              <a:avLst/>
            </a:prstGeom>
            <a:solidFill>
              <a:srgbClr val="848484"/>
            </a:solidFill>
            <a:ln w="3175">
              <a:solidFill>
                <a:schemeClr val="tx1"/>
              </a:solidFill>
              <a:round/>
              <a:headEnd/>
              <a:tailEnd/>
            </a:ln>
          </p:spPr>
          <p:txBody>
            <a:bodyPr wrap="none" anchor="ctr"/>
            <a:lstStyle/>
            <a:p>
              <a:endParaRPr lang="en-US" sz="1350" dirty="0"/>
            </a:p>
          </p:txBody>
        </p:sp>
        <p:sp>
          <p:nvSpPr>
            <p:cNvPr id="109" name="Oval 124">
              <a:extLst>
                <a:ext uri="{FF2B5EF4-FFF2-40B4-BE49-F238E27FC236}">
                  <a16:creationId xmlns:a16="http://schemas.microsoft.com/office/drawing/2014/main" id="{C6790E49-B581-744A-8AA1-FB65710059B0}"/>
                </a:ext>
              </a:extLst>
            </p:cNvPr>
            <p:cNvSpPr>
              <a:spLocks noChangeArrowheads="1"/>
            </p:cNvSpPr>
            <p:nvPr/>
          </p:nvSpPr>
          <p:spPr bwMode="auto">
            <a:xfrm>
              <a:off x="8061325" y="2555875"/>
              <a:ext cx="50800" cy="57150"/>
            </a:xfrm>
            <a:prstGeom prst="ellipse">
              <a:avLst/>
            </a:prstGeom>
            <a:solidFill>
              <a:srgbClr val="848484"/>
            </a:solidFill>
            <a:ln w="3175">
              <a:solidFill>
                <a:schemeClr val="tx1"/>
              </a:solidFill>
              <a:round/>
              <a:headEnd/>
              <a:tailEnd/>
            </a:ln>
          </p:spPr>
          <p:txBody>
            <a:bodyPr wrap="none" anchor="ctr"/>
            <a:lstStyle/>
            <a:p>
              <a:endParaRPr lang="en-US" sz="1350" dirty="0"/>
            </a:p>
          </p:txBody>
        </p:sp>
        <p:sp>
          <p:nvSpPr>
            <p:cNvPr id="110" name="Oval 125">
              <a:extLst>
                <a:ext uri="{FF2B5EF4-FFF2-40B4-BE49-F238E27FC236}">
                  <a16:creationId xmlns:a16="http://schemas.microsoft.com/office/drawing/2014/main" id="{04CAAA4E-E35E-0A41-9F61-B27A31E52A48}"/>
                </a:ext>
              </a:extLst>
            </p:cNvPr>
            <p:cNvSpPr>
              <a:spLocks noChangeArrowheads="1"/>
            </p:cNvSpPr>
            <p:nvPr/>
          </p:nvSpPr>
          <p:spPr bwMode="auto">
            <a:xfrm>
              <a:off x="8035926" y="2746376"/>
              <a:ext cx="346075" cy="346075"/>
            </a:xfrm>
            <a:prstGeom prst="ellipse">
              <a:avLst/>
            </a:prstGeom>
            <a:solidFill>
              <a:schemeClr val="bg1"/>
            </a:solidFill>
            <a:ln w="3175">
              <a:solidFill>
                <a:schemeClr val="tx1"/>
              </a:solidFill>
              <a:round/>
              <a:headEnd/>
              <a:tailEnd/>
            </a:ln>
          </p:spPr>
          <p:txBody>
            <a:bodyPr wrap="none" anchor="ctr"/>
            <a:lstStyle/>
            <a:p>
              <a:endParaRPr lang="en-US" sz="1350" dirty="0"/>
            </a:p>
          </p:txBody>
        </p:sp>
        <p:sp>
          <p:nvSpPr>
            <p:cNvPr id="111" name="Oval 126">
              <a:extLst>
                <a:ext uri="{FF2B5EF4-FFF2-40B4-BE49-F238E27FC236}">
                  <a16:creationId xmlns:a16="http://schemas.microsoft.com/office/drawing/2014/main" id="{94D10DB1-99F2-E742-B784-434F2A021423}"/>
                </a:ext>
              </a:extLst>
            </p:cNvPr>
            <p:cNvSpPr>
              <a:spLocks noChangeArrowheads="1"/>
            </p:cNvSpPr>
            <p:nvPr/>
          </p:nvSpPr>
          <p:spPr bwMode="auto">
            <a:xfrm>
              <a:off x="8075614" y="2789238"/>
              <a:ext cx="263525" cy="258762"/>
            </a:xfrm>
            <a:prstGeom prst="ellipse">
              <a:avLst/>
            </a:prstGeom>
            <a:gradFill rotWithShape="0">
              <a:gsLst>
                <a:gs pos="0">
                  <a:srgbClr val="0B1710"/>
                </a:gs>
                <a:gs pos="100000">
                  <a:srgbClr val="60CA8E"/>
                </a:gs>
              </a:gsLst>
              <a:lin ang="5400000" scaled="1"/>
            </a:gradFill>
            <a:ln w="3175">
              <a:solidFill>
                <a:schemeClr val="tx1"/>
              </a:solidFill>
              <a:round/>
              <a:headEnd/>
              <a:tailEnd/>
            </a:ln>
          </p:spPr>
          <p:txBody>
            <a:bodyPr wrap="none" anchor="ctr"/>
            <a:lstStyle/>
            <a:p>
              <a:endParaRPr lang="en-US" sz="1350" dirty="0"/>
            </a:p>
          </p:txBody>
        </p:sp>
        <p:pic>
          <p:nvPicPr>
            <p:cNvPr id="112" name="Picture 129">
              <a:extLst>
                <a:ext uri="{FF2B5EF4-FFF2-40B4-BE49-F238E27FC236}">
                  <a16:creationId xmlns:a16="http://schemas.microsoft.com/office/drawing/2014/main" id="{F5BFD92B-EBDB-BF43-AD6F-13FBF46758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8438" y="3578226"/>
              <a:ext cx="74136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302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0" y="590550"/>
            <a:ext cx="4041775" cy="3863975"/>
          </a:xfrm>
          <a:prstGeom prst="rect">
            <a:avLst/>
          </a:prstGeom>
        </p:spPr>
        <p:txBody>
          <a:bodyPr>
            <a:normAutofit fontScale="85000" lnSpcReduction="10000"/>
          </a:bodyPr>
          <a:lstStyle/>
          <a:p>
            <a:r>
              <a:rPr lang="en-US" dirty="0"/>
              <a:t>Extraction </a:t>
            </a:r>
            <a:r>
              <a:rPr lang="en-US" dirty="0">
                <a:sym typeface="Wingdings" panose="05000000000000000000" pitchFamily="2" charset="2"/>
              </a:rPr>
              <a:t></a:t>
            </a:r>
            <a:r>
              <a:rPr lang="en-US" dirty="0"/>
              <a:t>Load</a:t>
            </a:r>
            <a:r>
              <a:rPr lang="en-US" dirty="0">
                <a:sym typeface="Wingdings" panose="05000000000000000000" pitchFamily="2" charset="2"/>
              </a:rPr>
              <a:t></a:t>
            </a:r>
            <a:r>
              <a:rPr lang="en-US" dirty="0"/>
              <a:t> Transformation</a:t>
            </a:r>
          </a:p>
          <a:p>
            <a:pPr lvl="1"/>
            <a:r>
              <a:rPr lang="en-US" b="1" dirty="0"/>
              <a:t>Suggested mainly by ORACLE</a:t>
            </a:r>
          </a:p>
          <a:p>
            <a:pPr marL="0">
              <a:buNone/>
            </a:pPr>
            <a:r>
              <a:rPr lang="en-US" dirty="0"/>
              <a:t>ELT (Extract, Load, Transform) is a variant of ETL wherein the extracted data is first loaded into the target system. Transformations are performed after the data is loaded into the data warehouse. </a:t>
            </a:r>
          </a:p>
          <a:p>
            <a:pPr marL="0">
              <a:buNone/>
            </a:pPr>
            <a:r>
              <a:rPr lang="en-US" dirty="0"/>
              <a:t>ELT typically works well when the target system is powerful enough to handle transformations. </a:t>
            </a:r>
          </a:p>
          <a:p>
            <a:pPr marL="0">
              <a:buNone/>
            </a:pPr>
            <a:r>
              <a:rPr lang="en-US" b="1" dirty="0"/>
              <a:t>Advantages</a:t>
            </a:r>
          </a:p>
          <a:p>
            <a:pPr lvl="1"/>
            <a:r>
              <a:rPr lang="en-US" dirty="0"/>
              <a:t>All operations in the same DBMS (No staging system involved)</a:t>
            </a:r>
          </a:p>
          <a:p>
            <a:pPr lvl="1"/>
            <a:r>
              <a:rPr lang="en-US" dirty="0"/>
              <a:t>Faster loading</a:t>
            </a:r>
          </a:p>
          <a:p>
            <a:r>
              <a:rPr lang="en-US" b="1" dirty="0"/>
              <a:t>Disadvantages</a:t>
            </a:r>
          </a:p>
          <a:p>
            <a:pPr lvl="1"/>
            <a:r>
              <a:rPr lang="en-US" dirty="0"/>
              <a:t>Less flexible </a:t>
            </a:r>
          </a:p>
          <a:p>
            <a:pPr lvl="1"/>
            <a:r>
              <a:rPr lang="en-US" dirty="0"/>
              <a:t>Ties the process to the DBMS</a:t>
            </a:r>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en-US"/>
              <a:t>ETL or ELT?</a:t>
            </a:r>
          </a:p>
        </p:txBody>
      </p:sp>
      <p:grpSp>
        <p:nvGrpSpPr>
          <p:cNvPr id="9" name="Group 8">
            <a:extLst>
              <a:ext uri="{FF2B5EF4-FFF2-40B4-BE49-F238E27FC236}">
                <a16:creationId xmlns:a16="http://schemas.microsoft.com/office/drawing/2014/main" id="{3FD571F8-E8DE-BE46-88CF-ABF72FA7C862}"/>
              </a:ext>
            </a:extLst>
          </p:cNvPr>
          <p:cNvGrpSpPr/>
          <p:nvPr/>
        </p:nvGrpSpPr>
        <p:grpSpPr>
          <a:xfrm>
            <a:off x="5166066" y="962696"/>
            <a:ext cx="2867025" cy="2911859"/>
            <a:chOff x="6888088" y="1283595"/>
            <a:chExt cx="3822700" cy="3882478"/>
          </a:xfrm>
        </p:grpSpPr>
        <p:pic>
          <p:nvPicPr>
            <p:cNvPr id="5" name="Picture 4">
              <a:extLst>
                <a:ext uri="{FF2B5EF4-FFF2-40B4-BE49-F238E27FC236}">
                  <a16:creationId xmlns:a16="http://schemas.microsoft.com/office/drawing/2014/main" id="{F45672FB-AB56-6D45-B5D3-136431CE39AF}"/>
                </a:ext>
              </a:extLst>
            </p:cNvPr>
            <p:cNvPicPr>
              <a:picLocks noChangeAspect="1"/>
            </p:cNvPicPr>
            <p:nvPr/>
          </p:nvPicPr>
          <p:blipFill>
            <a:blip r:embed="rId2"/>
            <a:stretch>
              <a:fillRect/>
            </a:stretch>
          </p:blipFill>
          <p:spPr>
            <a:xfrm>
              <a:off x="6888088" y="1283595"/>
              <a:ext cx="3822700" cy="1612900"/>
            </a:xfrm>
            <a:prstGeom prst="rect">
              <a:avLst/>
            </a:prstGeom>
            <a:ln>
              <a:solidFill>
                <a:schemeClr val="accent6"/>
              </a:solidFill>
            </a:ln>
          </p:spPr>
        </p:pic>
        <p:pic>
          <p:nvPicPr>
            <p:cNvPr id="6" name="Picture 5">
              <a:extLst>
                <a:ext uri="{FF2B5EF4-FFF2-40B4-BE49-F238E27FC236}">
                  <a16:creationId xmlns:a16="http://schemas.microsoft.com/office/drawing/2014/main" id="{A95108EC-14C4-5E4A-87F8-716BE5F921BF}"/>
                </a:ext>
              </a:extLst>
            </p:cNvPr>
            <p:cNvPicPr>
              <a:picLocks noChangeAspect="1"/>
            </p:cNvPicPr>
            <p:nvPr/>
          </p:nvPicPr>
          <p:blipFill>
            <a:blip r:embed="rId3"/>
            <a:stretch>
              <a:fillRect/>
            </a:stretch>
          </p:blipFill>
          <p:spPr>
            <a:xfrm>
              <a:off x="6888088" y="3362673"/>
              <a:ext cx="3822700" cy="1803400"/>
            </a:xfrm>
            <a:prstGeom prst="rect">
              <a:avLst/>
            </a:prstGeom>
            <a:ln>
              <a:solidFill>
                <a:schemeClr val="accent6"/>
              </a:solidFill>
            </a:ln>
          </p:spPr>
        </p:pic>
      </p:grpSp>
      <p:sp>
        <p:nvSpPr>
          <p:cNvPr id="8" name="TextBox 7">
            <a:extLst>
              <a:ext uri="{FF2B5EF4-FFF2-40B4-BE49-F238E27FC236}">
                <a16:creationId xmlns:a16="http://schemas.microsoft.com/office/drawing/2014/main" id="{FFB79FD7-ED73-E045-83AC-0506EF15FE8C}"/>
              </a:ext>
            </a:extLst>
          </p:cNvPr>
          <p:cNvSpPr txBox="1"/>
          <p:nvPr/>
        </p:nvSpPr>
        <p:spPr>
          <a:xfrm>
            <a:off x="5814138" y="3890015"/>
            <a:ext cx="2140330" cy="230832"/>
          </a:xfrm>
          <a:prstGeom prst="rect">
            <a:avLst/>
          </a:prstGeom>
          <a:noFill/>
        </p:spPr>
        <p:txBody>
          <a:bodyPr wrap="none" rtlCol="0">
            <a:spAutoFit/>
          </a:bodyPr>
          <a:lstStyle/>
          <a:p>
            <a:r>
              <a:rPr lang="en-US" sz="900" dirty="0"/>
              <a:t>https://www.guru99.com/</a:t>
            </a:r>
            <a:r>
              <a:rPr lang="en-US" sz="900" dirty="0" err="1"/>
              <a:t>etl</a:t>
            </a:r>
            <a:r>
              <a:rPr lang="en-US" sz="900" dirty="0"/>
              <a:t>-vs-</a:t>
            </a:r>
            <a:r>
              <a:rPr lang="en-US" sz="900" dirty="0" err="1"/>
              <a:t>elt.html</a:t>
            </a:r>
            <a:endParaRPr lang="en-US" sz="900" dirty="0"/>
          </a:p>
        </p:txBody>
      </p:sp>
    </p:spTree>
    <p:extLst>
      <p:ext uri="{BB962C8B-B14F-4D97-AF65-F5344CB8AC3E}">
        <p14:creationId xmlns:p14="http://schemas.microsoft.com/office/powerpoint/2010/main" val="762280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C8839-2202-424A-A6FA-C5D9A548EE43}"/>
              </a:ext>
            </a:extLst>
          </p:cNvPr>
          <p:cNvSpPr>
            <a:spLocks noGrp="1"/>
          </p:cNvSpPr>
          <p:nvPr>
            <p:ph idx="4294967295"/>
          </p:nvPr>
        </p:nvSpPr>
        <p:spPr>
          <a:xfrm>
            <a:off x="0" y="739775"/>
            <a:ext cx="4572000" cy="3929063"/>
          </a:xfrm>
          <a:prstGeom prst="rect">
            <a:avLst/>
          </a:prstGeom>
        </p:spPr>
        <p:txBody>
          <a:bodyPr/>
          <a:lstStyle/>
          <a:p>
            <a:r>
              <a:rPr lang="en-US" sz="1400" dirty="0"/>
              <a:t>How to implement data integration processes?</a:t>
            </a:r>
          </a:p>
          <a:p>
            <a:r>
              <a:rPr lang="en-US" sz="1400" dirty="0"/>
              <a:t>Two main alternatives:</a:t>
            </a:r>
          </a:p>
          <a:p>
            <a:r>
              <a:rPr lang="en-US" sz="1400" b="1" dirty="0"/>
              <a:t>Writing ad-hoc programs</a:t>
            </a:r>
          </a:p>
          <a:p>
            <a:pPr lvl="1"/>
            <a:r>
              <a:rPr lang="en-US" sz="1400" dirty="0"/>
              <a:t>SQL Scripts</a:t>
            </a:r>
          </a:p>
          <a:p>
            <a:pPr lvl="1"/>
            <a:r>
              <a:rPr lang="en-US" sz="1400" dirty="0"/>
              <a:t>Stored procedures</a:t>
            </a:r>
          </a:p>
          <a:p>
            <a:pPr lvl="1"/>
            <a:r>
              <a:rPr lang="en-US" sz="1400" dirty="0"/>
              <a:t>Shell Scripts</a:t>
            </a:r>
          </a:p>
          <a:p>
            <a:pPr lvl="1"/>
            <a:r>
              <a:rPr lang="en-US" sz="1400" dirty="0"/>
              <a:t>Programs written in general purposed programming languages (e.g., Java and Python)</a:t>
            </a:r>
          </a:p>
          <a:p>
            <a:r>
              <a:rPr lang="en-US" sz="1400" b="1" dirty="0"/>
              <a:t>Data Integration specific tools</a:t>
            </a:r>
          </a:p>
          <a:p>
            <a:pPr lvl="1"/>
            <a:r>
              <a:rPr lang="en-US" sz="1400" dirty="0"/>
              <a:t>Enable the implementation of data handling processes (jobs) from one or more sources to one or more destinations</a:t>
            </a:r>
          </a:p>
          <a:p>
            <a:pPr lvl="1"/>
            <a:r>
              <a:rPr lang="en-US" sz="1400" dirty="0"/>
              <a:t>Visual flow programming (drag-and-drop and ready-to-use component configuration)</a:t>
            </a:r>
          </a:p>
          <a:p>
            <a:pPr lvl="1"/>
            <a:endParaRPr lang="en-US" sz="1400" dirty="0"/>
          </a:p>
          <a:p>
            <a:pPr lvl="1"/>
            <a:endParaRPr lang="en-US" sz="1400" dirty="0"/>
          </a:p>
        </p:txBody>
      </p:sp>
      <p:pic>
        <p:nvPicPr>
          <p:cNvPr id="5" name="Picture 4">
            <a:extLst>
              <a:ext uri="{FF2B5EF4-FFF2-40B4-BE49-F238E27FC236}">
                <a16:creationId xmlns:a16="http://schemas.microsoft.com/office/drawing/2014/main" id="{D9420A6C-6599-3B48-995A-FD16C5E31BD3}"/>
              </a:ext>
            </a:extLst>
          </p:cNvPr>
          <p:cNvPicPr>
            <a:picLocks noChangeAspect="1"/>
          </p:cNvPicPr>
          <p:nvPr/>
        </p:nvPicPr>
        <p:blipFill>
          <a:blip r:embed="rId2"/>
          <a:stretch>
            <a:fillRect/>
          </a:stretch>
        </p:blipFill>
        <p:spPr>
          <a:xfrm>
            <a:off x="4700879" y="1226337"/>
            <a:ext cx="4422464" cy="2690827"/>
          </a:xfrm>
          <a:prstGeom prst="rect">
            <a:avLst/>
          </a:prstGeom>
        </p:spPr>
      </p:pic>
      <p:sp>
        <p:nvSpPr>
          <p:cNvPr id="6" name="Rectangle 5">
            <a:extLst>
              <a:ext uri="{FF2B5EF4-FFF2-40B4-BE49-F238E27FC236}">
                <a16:creationId xmlns:a16="http://schemas.microsoft.com/office/drawing/2014/main" id="{DE3A1ECE-DC43-8046-9354-775053082266}"/>
              </a:ext>
            </a:extLst>
          </p:cNvPr>
          <p:cNvSpPr/>
          <p:nvPr/>
        </p:nvSpPr>
        <p:spPr>
          <a:xfrm>
            <a:off x="3836619" y="-115121"/>
            <a:ext cx="1116588" cy="523220"/>
          </a:xfrm>
          <a:prstGeom prst="rect">
            <a:avLst/>
          </a:prstGeom>
        </p:spPr>
        <p:txBody>
          <a:bodyPr wrap="none">
            <a:spAutoFit/>
          </a:bodyPr>
          <a:lstStyle/>
          <a:p>
            <a:r>
              <a:rPr lang="en-US" sz="2800" b="1" dirty="0"/>
              <a:t>Tools</a:t>
            </a:r>
            <a:endParaRPr lang="en-IT" b="1" dirty="0"/>
          </a:p>
        </p:txBody>
      </p:sp>
    </p:spTree>
    <p:extLst>
      <p:ext uri="{BB962C8B-B14F-4D97-AF65-F5344CB8AC3E}">
        <p14:creationId xmlns:p14="http://schemas.microsoft.com/office/powerpoint/2010/main" val="10409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C8839-2202-424A-A6FA-C5D9A548EE43}"/>
              </a:ext>
            </a:extLst>
          </p:cNvPr>
          <p:cNvSpPr>
            <a:spLocks noGrp="1"/>
          </p:cNvSpPr>
          <p:nvPr>
            <p:ph idx="4294967295"/>
          </p:nvPr>
        </p:nvSpPr>
        <p:spPr>
          <a:xfrm>
            <a:off x="0" y="739775"/>
            <a:ext cx="4572000" cy="3929063"/>
          </a:xfrm>
          <a:prstGeom prst="rect">
            <a:avLst/>
          </a:prstGeom>
        </p:spPr>
        <p:txBody>
          <a:bodyPr/>
          <a:lstStyle/>
          <a:p>
            <a:r>
              <a:rPr lang="en-US" sz="1400" dirty="0"/>
              <a:t>How to implement data integration processes?</a:t>
            </a:r>
          </a:p>
          <a:p>
            <a:r>
              <a:rPr lang="en-US" sz="1400" dirty="0"/>
              <a:t>Two main alternatives:</a:t>
            </a:r>
          </a:p>
          <a:p>
            <a:r>
              <a:rPr lang="en-US" sz="1400" b="1" dirty="0"/>
              <a:t>Writing ad-hoc programs</a:t>
            </a:r>
          </a:p>
          <a:p>
            <a:pPr lvl="1"/>
            <a:r>
              <a:rPr lang="en-US" sz="1400" dirty="0"/>
              <a:t>SQL Scripts</a:t>
            </a:r>
          </a:p>
          <a:p>
            <a:pPr lvl="1"/>
            <a:r>
              <a:rPr lang="en-US" sz="1400" dirty="0"/>
              <a:t>Stored procedures</a:t>
            </a:r>
          </a:p>
          <a:p>
            <a:pPr lvl="1"/>
            <a:r>
              <a:rPr lang="en-US" sz="1400" dirty="0"/>
              <a:t>Shell Scripts</a:t>
            </a:r>
          </a:p>
          <a:p>
            <a:pPr lvl="1"/>
            <a:r>
              <a:rPr lang="en-US" sz="1400" dirty="0"/>
              <a:t>Programs written in general purposed programming languages (e.g., Java and Python)</a:t>
            </a:r>
          </a:p>
          <a:p>
            <a:r>
              <a:rPr lang="en-US" sz="1400" b="1" dirty="0"/>
              <a:t>Data Integration specific tools</a:t>
            </a:r>
          </a:p>
          <a:p>
            <a:pPr lvl="1"/>
            <a:r>
              <a:rPr lang="en-US" sz="1400" dirty="0"/>
              <a:t>Enable the implementation of data handling processes (jobs) from one or more sources to one or more destinations</a:t>
            </a:r>
          </a:p>
          <a:p>
            <a:pPr lvl="1"/>
            <a:r>
              <a:rPr lang="en-US" sz="1400" dirty="0"/>
              <a:t>Visual flow programming (drag-and-drop and ready-to-use component configuration)</a:t>
            </a:r>
          </a:p>
          <a:p>
            <a:pPr lvl="1"/>
            <a:endParaRPr lang="en-US" sz="1400" dirty="0"/>
          </a:p>
          <a:p>
            <a:pPr lvl="1"/>
            <a:endParaRPr lang="en-US" sz="1400" dirty="0"/>
          </a:p>
        </p:txBody>
      </p:sp>
      <p:pic>
        <p:nvPicPr>
          <p:cNvPr id="5" name="Picture 4">
            <a:extLst>
              <a:ext uri="{FF2B5EF4-FFF2-40B4-BE49-F238E27FC236}">
                <a16:creationId xmlns:a16="http://schemas.microsoft.com/office/drawing/2014/main" id="{D9420A6C-6599-3B48-995A-FD16C5E31BD3}"/>
              </a:ext>
            </a:extLst>
          </p:cNvPr>
          <p:cNvPicPr>
            <a:picLocks noChangeAspect="1"/>
          </p:cNvPicPr>
          <p:nvPr/>
        </p:nvPicPr>
        <p:blipFill>
          <a:blip r:embed="rId2"/>
          <a:stretch>
            <a:fillRect/>
          </a:stretch>
        </p:blipFill>
        <p:spPr>
          <a:xfrm>
            <a:off x="4700879" y="1226337"/>
            <a:ext cx="4422464" cy="2690827"/>
          </a:xfrm>
          <a:prstGeom prst="rect">
            <a:avLst/>
          </a:prstGeom>
        </p:spPr>
      </p:pic>
      <p:sp>
        <p:nvSpPr>
          <p:cNvPr id="6" name="Rectangle 5">
            <a:extLst>
              <a:ext uri="{FF2B5EF4-FFF2-40B4-BE49-F238E27FC236}">
                <a16:creationId xmlns:a16="http://schemas.microsoft.com/office/drawing/2014/main" id="{DE3A1ECE-DC43-8046-9354-775053082266}"/>
              </a:ext>
            </a:extLst>
          </p:cNvPr>
          <p:cNvSpPr/>
          <p:nvPr/>
        </p:nvSpPr>
        <p:spPr>
          <a:xfrm>
            <a:off x="3836619" y="-115121"/>
            <a:ext cx="1116588" cy="523220"/>
          </a:xfrm>
          <a:prstGeom prst="rect">
            <a:avLst/>
          </a:prstGeom>
        </p:spPr>
        <p:txBody>
          <a:bodyPr wrap="none">
            <a:spAutoFit/>
          </a:bodyPr>
          <a:lstStyle/>
          <a:p>
            <a:r>
              <a:rPr lang="en-US" sz="2800" b="1" dirty="0"/>
              <a:t>Tools</a:t>
            </a:r>
            <a:endParaRPr lang="en-IT" b="1" dirty="0"/>
          </a:p>
        </p:txBody>
      </p:sp>
      <p:sp>
        <p:nvSpPr>
          <p:cNvPr id="2" name="Rectangle 1">
            <a:extLst>
              <a:ext uri="{FF2B5EF4-FFF2-40B4-BE49-F238E27FC236}">
                <a16:creationId xmlns:a16="http://schemas.microsoft.com/office/drawing/2014/main" id="{AD9994F8-EDDE-614A-F8F7-F65A85C1249F}"/>
              </a:ext>
            </a:extLst>
          </p:cNvPr>
          <p:cNvSpPr/>
          <p:nvPr/>
        </p:nvSpPr>
        <p:spPr>
          <a:xfrm>
            <a:off x="365760" y="2229394"/>
            <a:ext cx="4206240" cy="505097"/>
          </a:xfrm>
          <a:prstGeom prst="rect">
            <a:avLst/>
          </a:prstGeom>
          <a:solidFill>
            <a:schemeClr val="accent1">
              <a:alpha val="1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557DE170-7E18-8D06-72C2-EC1062DD915C}"/>
              </a:ext>
            </a:extLst>
          </p:cNvPr>
          <p:cNvSpPr txBox="1"/>
          <p:nvPr/>
        </p:nvSpPr>
        <p:spPr>
          <a:xfrm>
            <a:off x="2386148" y="1860062"/>
            <a:ext cx="1826141" cy="369332"/>
          </a:xfrm>
          <a:prstGeom prst="rect">
            <a:avLst/>
          </a:prstGeom>
          <a:noFill/>
        </p:spPr>
        <p:txBody>
          <a:bodyPr wrap="none" rtlCol="0">
            <a:spAutoFit/>
          </a:bodyPr>
          <a:lstStyle/>
          <a:p>
            <a:r>
              <a:rPr lang="en-IT" b="1" dirty="0">
                <a:solidFill>
                  <a:srgbClr val="FF0000"/>
                </a:solidFill>
              </a:rPr>
              <a:t>MAP-REDUCE!</a:t>
            </a:r>
          </a:p>
        </p:txBody>
      </p:sp>
    </p:spTree>
    <p:extLst>
      <p:ext uri="{BB962C8B-B14F-4D97-AF65-F5344CB8AC3E}">
        <p14:creationId xmlns:p14="http://schemas.microsoft.com/office/powerpoint/2010/main" val="2487120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C99BC-718E-46A8-CA7C-A280E33FBCE0}"/>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38</a:t>
            </a:fld>
            <a:r>
              <a:rPr lang="nl-NL"/>
              <a:t>]</a:t>
            </a:r>
            <a:endParaRPr lang="nl-NL" dirty="0"/>
          </a:p>
        </p:txBody>
      </p:sp>
      <p:sp>
        <p:nvSpPr>
          <p:cNvPr id="3" name="Rectangle 2">
            <a:extLst>
              <a:ext uri="{FF2B5EF4-FFF2-40B4-BE49-F238E27FC236}">
                <a16:creationId xmlns:a16="http://schemas.microsoft.com/office/drawing/2014/main" id="{3AF9B6F1-39AD-E22B-3112-C56AD18EBECB}"/>
              </a:ext>
            </a:extLst>
          </p:cNvPr>
          <p:cNvSpPr/>
          <p:nvPr/>
        </p:nvSpPr>
        <p:spPr>
          <a:xfrm>
            <a:off x="1294152" y="1194298"/>
            <a:ext cx="4572000" cy="2862322"/>
          </a:xfrm>
          <a:prstGeom prst="rect">
            <a:avLst/>
          </a:prstGeom>
        </p:spPr>
        <p:txBody>
          <a:bodyPr numCol="2">
            <a:spAutoFit/>
          </a:bodyPr>
          <a:lstStyle/>
          <a:p>
            <a:r>
              <a:rPr lang="it-IT" dirty="0"/>
              <a:t>Commercial</a:t>
            </a:r>
          </a:p>
          <a:p>
            <a:pPr lvl="1"/>
            <a:r>
              <a:rPr lang="it-IT" dirty="0"/>
              <a:t>IBM</a:t>
            </a:r>
          </a:p>
          <a:p>
            <a:pPr lvl="1"/>
            <a:r>
              <a:rPr lang="it-IT" dirty="0"/>
              <a:t>Oracle</a:t>
            </a:r>
          </a:p>
          <a:p>
            <a:pPr lvl="1"/>
            <a:r>
              <a:rPr lang="it-IT" dirty="0"/>
              <a:t>Informatica</a:t>
            </a:r>
          </a:p>
          <a:p>
            <a:pPr lvl="1"/>
            <a:r>
              <a:rPr lang="it-IT" dirty="0" err="1"/>
              <a:t>DataRobot</a:t>
            </a:r>
            <a:endParaRPr lang="it-IT" dirty="0"/>
          </a:p>
          <a:p>
            <a:pPr lvl="1"/>
            <a:r>
              <a:rPr lang="it-IT" dirty="0" err="1"/>
              <a:t>MathWorks</a:t>
            </a:r>
            <a:endParaRPr lang="it-IT" dirty="0"/>
          </a:p>
          <a:p>
            <a:pPr lvl="1"/>
            <a:r>
              <a:rPr lang="it-IT" dirty="0"/>
              <a:t>…</a:t>
            </a:r>
          </a:p>
          <a:p>
            <a:endParaRPr lang="it-IT" dirty="0"/>
          </a:p>
          <a:p>
            <a:endParaRPr lang="it-IT" dirty="0"/>
          </a:p>
          <a:p>
            <a:endParaRPr lang="it-IT" dirty="0"/>
          </a:p>
          <a:p>
            <a:r>
              <a:rPr lang="it-IT" dirty="0"/>
              <a:t>Open-source</a:t>
            </a:r>
          </a:p>
          <a:p>
            <a:pPr lvl="1"/>
            <a:r>
              <a:rPr lang="it-IT" dirty="0" err="1"/>
              <a:t>Talend</a:t>
            </a:r>
            <a:r>
              <a:rPr lang="it-IT" dirty="0"/>
              <a:t> open studio</a:t>
            </a:r>
          </a:p>
          <a:p>
            <a:pPr lvl="1"/>
            <a:r>
              <a:rPr lang="it-IT" dirty="0" err="1"/>
              <a:t>Penthao</a:t>
            </a:r>
            <a:r>
              <a:rPr lang="it-IT" dirty="0"/>
              <a:t> </a:t>
            </a:r>
            <a:r>
              <a:rPr lang="it-IT" dirty="0" err="1"/>
              <a:t>Kettle</a:t>
            </a:r>
            <a:endParaRPr lang="it-IT" dirty="0"/>
          </a:p>
          <a:p>
            <a:pPr lvl="1"/>
            <a:r>
              <a:rPr lang="it-IT" dirty="0" err="1"/>
              <a:t>UnifiedViews</a:t>
            </a:r>
            <a:endParaRPr lang="it-IT" dirty="0"/>
          </a:p>
          <a:p>
            <a:pPr lvl="1"/>
            <a:r>
              <a:rPr lang="it-IT" dirty="0"/>
              <a:t>NIFI</a:t>
            </a:r>
          </a:p>
          <a:p>
            <a:pPr lvl="1"/>
            <a:r>
              <a:rPr lang="it-IT" dirty="0"/>
              <a:t>AIRFLOW</a:t>
            </a:r>
          </a:p>
          <a:p>
            <a:pPr lvl="1"/>
            <a:r>
              <a:rPr lang="it-IT" dirty="0"/>
              <a:t>LUIGI</a:t>
            </a:r>
          </a:p>
          <a:p>
            <a:pPr lvl="1"/>
            <a:r>
              <a:rPr lang="it-IT" dirty="0"/>
              <a:t>…</a:t>
            </a:r>
            <a:endParaRPr lang="en-US" dirty="0"/>
          </a:p>
        </p:txBody>
      </p:sp>
    </p:spTree>
    <p:extLst>
      <p:ext uri="{BB962C8B-B14F-4D97-AF65-F5344CB8AC3E}">
        <p14:creationId xmlns:p14="http://schemas.microsoft.com/office/powerpoint/2010/main" val="3964405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29165-1106-004E-84BE-07B330F27FC4}"/>
              </a:ext>
            </a:extLst>
          </p:cNvPr>
          <p:cNvSpPr>
            <a:spLocks noGrp="1"/>
          </p:cNvSpPr>
          <p:nvPr>
            <p:ph idx="4294967295"/>
          </p:nvPr>
        </p:nvSpPr>
        <p:spPr>
          <a:xfrm>
            <a:off x="0" y="488950"/>
            <a:ext cx="5176838" cy="3927475"/>
          </a:xfrm>
          <a:prstGeom prst="rect">
            <a:avLst/>
          </a:prstGeom>
        </p:spPr>
        <p:txBody>
          <a:bodyPr>
            <a:normAutofit fontScale="92500" lnSpcReduction="10000"/>
          </a:bodyPr>
          <a:lstStyle/>
          <a:p>
            <a:r>
              <a:rPr lang="en-US" sz="1600" dirty="0"/>
              <a:t>Advantages:</a:t>
            </a:r>
          </a:p>
          <a:p>
            <a:pPr lvl="1"/>
            <a:r>
              <a:rPr lang="en-US" sz="1600" dirty="0"/>
              <a:t>High flexibility: total control over code and data transformations </a:t>
            </a:r>
          </a:p>
          <a:p>
            <a:pPr lvl="1"/>
            <a:r>
              <a:rPr lang="en-US" sz="1600" dirty="0"/>
              <a:t>Fine-tuning possibilities for better performance</a:t>
            </a:r>
          </a:p>
          <a:p>
            <a:pPr lvl="1"/>
            <a:r>
              <a:rPr lang="en-US" sz="1600" dirty="0"/>
              <a:t>No need to learn new tools</a:t>
            </a:r>
          </a:p>
          <a:p>
            <a:pPr lvl="1"/>
            <a:r>
              <a:rPr lang="en-US" sz="1600" dirty="0"/>
              <a:t>No license fees</a:t>
            </a:r>
          </a:p>
          <a:p>
            <a:r>
              <a:rPr lang="en-US" sz="1600" b="1" dirty="0"/>
              <a:t>Disadvantages</a:t>
            </a:r>
            <a:endParaRPr lang="en-US" sz="1600" dirty="0"/>
          </a:p>
          <a:p>
            <a:pPr lvl="1"/>
            <a:r>
              <a:rPr lang="en-US" sz="1600" dirty="0"/>
              <a:t>Reduced maintainability: the logic of the flow is often not very evident (it is in the programmer's head)</a:t>
            </a:r>
          </a:p>
          <a:p>
            <a:pPr lvl="1"/>
            <a:r>
              <a:rPr lang="en-US" sz="1600" dirty="0"/>
              <a:t>Lack of reusable components for extraction, loading and processing operations</a:t>
            </a:r>
          </a:p>
          <a:p>
            <a:pPr lvl="1"/>
            <a:r>
              <a:rPr lang="en-US" sz="1600" dirty="0"/>
              <a:t>Often low performance, if you do not know in depth the mechanisms behind the language used</a:t>
            </a:r>
          </a:p>
          <a:p>
            <a:pPr lvl="1"/>
            <a:r>
              <a:rPr lang="en-US" sz="1600" dirty="0"/>
              <a:t>Difficult to schedule and coordinate processes (workflow)</a:t>
            </a:r>
          </a:p>
          <a:p>
            <a:pPr lvl="1"/>
            <a:r>
              <a:rPr lang="en-US" sz="1600" dirty="0"/>
              <a:t>Difficult to monitor execution (logging/auditing)</a:t>
            </a:r>
          </a:p>
        </p:txBody>
      </p:sp>
      <p:pic>
        <p:nvPicPr>
          <p:cNvPr id="5" name="Picture 4" descr="A screenshot of text&#10;&#10;Description automatically generated">
            <a:extLst>
              <a:ext uri="{FF2B5EF4-FFF2-40B4-BE49-F238E27FC236}">
                <a16:creationId xmlns:a16="http://schemas.microsoft.com/office/drawing/2014/main" id="{B9AAD21A-FF81-B64C-BC5F-F9F18CA9D75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38819" y="2355726"/>
            <a:ext cx="3484586" cy="2320049"/>
          </a:xfrm>
          <a:prstGeom prst="rect">
            <a:avLst/>
          </a:prstGeom>
        </p:spPr>
      </p:pic>
      <p:sp>
        <p:nvSpPr>
          <p:cNvPr id="4" name="Rectangle 3">
            <a:extLst>
              <a:ext uri="{FF2B5EF4-FFF2-40B4-BE49-F238E27FC236}">
                <a16:creationId xmlns:a16="http://schemas.microsoft.com/office/drawing/2014/main" id="{8DD0CBC8-5CBF-CD40-AFC3-83BB10ABE746}"/>
              </a:ext>
            </a:extLst>
          </p:cNvPr>
          <p:cNvSpPr/>
          <p:nvPr/>
        </p:nvSpPr>
        <p:spPr>
          <a:xfrm>
            <a:off x="3297532" y="0"/>
            <a:ext cx="3161443" cy="523220"/>
          </a:xfrm>
          <a:prstGeom prst="rect">
            <a:avLst/>
          </a:prstGeom>
        </p:spPr>
        <p:txBody>
          <a:bodyPr wrap="none">
            <a:spAutoFit/>
          </a:bodyPr>
          <a:lstStyle/>
          <a:p>
            <a:r>
              <a:rPr lang="en-US" sz="2800" b="1" dirty="0"/>
              <a:t>Ad-Hoc solutions</a:t>
            </a:r>
            <a:endParaRPr lang="en-IT" sz="2800" b="1" dirty="0"/>
          </a:p>
        </p:txBody>
      </p:sp>
    </p:spTree>
    <p:extLst>
      <p:ext uri="{BB962C8B-B14F-4D97-AF65-F5344CB8AC3E}">
        <p14:creationId xmlns:p14="http://schemas.microsoft.com/office/powerpoint/2010/main" val="45471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4</a:t>
            </a:fld>
            <a:r>
              <a:rPr lang="nl-NL"/>
              <a:t>]</a:t>
            </a:r>
            <a:endParaRPr lang="nl-NL" dirty="0"/>
          </a:p>
        </p:txBody>
      </p:sp>
      <p:sp>
        <p:nvSpPr>
          <p:cNvPr id="2" name="object 2"/>
          <p:cNvSpPr txBox="1">
            <a:spLocks noGrp="1"/>
          </p:cNvSpPr>
          <p:nvPr>
            <p:ph type="title" idx="4294967295"/>
          </p:nvPr>
        </p:nvSpPr>
        <p:spPr>
          <a:xfrm>
            <a:off x="0" y="344488"/>
            <a:ext cx="6315075" cy="398462"/>
          </a:xfrm>
          <a:prstGeom prst="rect">
            <a:avLst/>
          </a:prstGeom>
        </p:spPr>
        <p:txBody>
          <a:bodyPr vert="horz" wrap="square" lIns="0" tIns="9525" rIns="0" bIns="0" rtlCol="0">
            <a:spAutoFit/>
          </a:bodyPr>
          <a:lstStyle/>
          <a:p>
            <a:pPr marL="9525">
              <a:spcBef>
                <a:spcPts val="75"/>
              </a:spcBef>
            </a:pPr>
            <a:r>
              <a:rPr lang="it-IT" sz="2800" spc="-4" dirty="0">
                <a:solidFill>
                  <a:schemeClr val="accent4">
                    <a:lumMod val="75000"/>
                  </a:schemeClr>
                </a:solidFill>
              </a:rPr>
              <a:t>Data </a:t>
            </a:r>
            <a:r>
              <a:rPr lang="en-GB" sz="2800" spc="-4" dirty="0">
                <a:solidFill>
                  <a:schemeClr val="accent4">
                    <a:lumMod val="75000"/>
                  </a:schemeClr>
                </a:solidFill>
              </a:rPr>
              <a:t>Quality</a:t>
            </a:r>
            <a:r>
              <a:rPr lang="it-IT" sz="2800" spc="-4" dirty="0">
                <a:solidFill>
                  <a:schemeClr val="accent4">
                    <a:lumMod val="75000"/>
                  </a:schemeClr>
                </a:solidFill>
              </a:rPr>
              <a:t> in Data Integration</a:t>
            </a:r>
          </a:p>
        </p:txBody>
      </p:sp>
      <p:sp>
        <p:nvSpPr>
          <p:cNvPr id="3" name="object 3"/>
          <p:cNvSpPr txBox="1"/>
          <p:nvPr/>
        </p:nvSpPr>
        <p:spPr>
          <a:xfrm>
            <a:off x="1119758" y="915161"/>
            <a:ext cx="4442842" cy="3087864"/>
          </a:xfrm>
          <a:prstGeom prst="rect">
            <a:avLst/>
          </a:prstGeom>
        </p:spPr>
        <p:txBody>
          <a:bodyPr vert="horz" wrap="square" lIns="0" tIns="10001" rIns="0" bIns="0" rtlCol="0">
            <a:spAutoFit/>
          </a:bodyPr>
          <a:lstStyle/>
          <a:p>
            <a:pPr marL="295275" indent="-285750">
              <a:spcBef>
                <a:spcPts val="79"/>
              </a:spcBef>
              <a:buFont typeface="Arial" panose="020B0604020202020204" pitchFamily="34" charset="0"/>
              <a:buChar char="•"/>
              <a:tabLst>
                <a:tab pos="266224" algn="l"/>
                <a:tab pos="266700" algn="l"/>
              </a:tabLst>
            </a:pPr>
            <a:r>
              <a:rPr sz="1500" dirty="0">
                <a:latin typeface="Arial" charset="0"/>
                <a:ea typeface="Arial" charset="0"/>
                <a:cs typeface="Arial" charset="0"/>
              </a:rPr>
              <a:t>Building a unified view of the database from</a:t>
            </a:r>
            <a:r>
              <a:rPr sz="1500" spc="-150" dirty="0">
                <a:latin typeface="Arial" charset="0"/>
                <a:ea typeface="Arial" charset="0"/>
                <a:cs typeface="Arial" charset="0"/>
              </a:rPr>
              <a:t> </a:t>
            </a:r>
            <a:r>
              <a:rPr sz="1500" dirty="0">
                <a:latin typeface="Arial" charset="0"/>
                <a:ea typeface="Arial" charset="0"/>
                <a:cs typeface="Arial" charset="0"/>
              </a:rPr>
              <a:t>the</a:t>
            </a:r>
            <a:r>
              <a:rPr lang="en-US" sz="1500"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a:p>
            <a:pPr marL="295275" marR="70485" indent="-285750" algn="just">
              <a:spcBef>
                <a:spcPts val="360"/>
              </a:spcBef>
              <a:buFont typeface="Arial" panose="020B0604020202020204" pitchFamily="34" charset="0"/>
              <a:buChar char="•"/>
              <a:tabLst>
                <a:tab pos="266700" algn="l"/>
              </a:tabLst>
            </a:pPr>
            <a:r>
              <a:rPr sz="1500" dirty="0">
                <a:latin typeface="Arial" charset="0"/>
                <a:ea typeface="Arial" charset="0"/>
                <a:cs typeface="Arial" charset="0"/>
              </a:rPr>
              <a:t>An </a:t>
            </a:r>
            <a:r>
              <a:rPr sz="1500" spc="-4" dirty="0">
                <a:latin typeface="Arial" charset="0"/>
                <a:ea typeface="Arial" charset="0"/>
                <a:cs typeface="Arial" charset="0"/>
              </a:rPr>
              <a:t>effective </a:t>
            </a:r>
            <a:r>
              <a:rPr sz="1500" dirty="0">
                <a:latin typeface="Arial" charset="0"/>
                <a:ea typeface="Arial" charset="0"/>
                <a:cs typeface="Arial" charset="0"/>
              </a:rPr>
              <a:t>data integration strategy can</a:t>
            </a:r>
            <a:r>
              <a:rPr sz="1500" spc="-127" dirty="0">
                <a:latin typeface="Arial" charset="0"/>
                <a:ea typeface="Arial" charset="0"/>
                <a:cs typeface="Arial" charset="0"/>
              </a:rPr>
              <a:t> </a:t>
            </a:r>
            <a:r>
              <a:rPr sz="1500" dirty="0">
                <a:latin typeface="Arial" charset="0"/>
                <a:ea typeface="Arial" charset="0"/>
                <a:cs typeface="Arial" charset="0"/>
              </a:rPr>
              <a:t>lower  costs and </a:t>
            </a:r>
            <a:r>
              <a:rPr sz="1500" spc="-4" dirty="0">
                <a:latin typeface="Arial" charset="0"/>
                <a:ea typeface="Arial" charset="0"/>
                <a:cs typeface="Arial" charset="0"/>
              </a:rPr>
              <a:t>improve productivity </a:t>
            </a:r>
            <a:r>
              <a:rPr sz="1500" dirty="0">
                <a:latin typeface="Arial" charset="0"/>
                <a:ea typeface="Arial" charset="0"/>
                <a:cs typeface="Arial" charset="0"/>
              </a:rPr>
              <a:t>by ensuring the  </a:t>
            </a:r>
            <a:r>
              <a:rPr sz="1500" spc="-11" dirty="0">
                <a:latin typeface="Arial" charset="0"/>
                <a:ea typeface="Arial" charset="0"/>
                <a:cs typeface="Arial" charset="0"/>
              </a:rPr>
              <a:t>consistency, </a:t>
            </a:r>
            <a:r>
              <a:rPr sz="1500" dirty="0">
                <a:latin typeface="Arial" charset="0"/>
                <a:ea typeface="Arial" charset="0"/>
                <a:cs typeface="Arial" charset="0"/>
              </a:rPr>
              <a:t>accuracy and </a:t>
            </a:r>
            <a:r>
              <a:rPr sz="1500" spc="-4" dirty="0">
                <a:latin typeface="Arial" charset="0"/>
                <a:ea typeface="Arial" charset="0"/>
                <a:cs typeface="Arial" charset="0"/>
              </a:rPr>
              <a:t>reliability </a:t>
            </a:r>
            <a:r>
              <a:rPr sz="1500" dirty="0">
                <a:latin typeface="Arial" charset="0"/>
                <a:ea typeface="Arial" charset="0"/>
                <a:cs typeface="Arial" charset="0"/>
              </a:rPr>
              <a:t>of</a:t>
            </a:r>
            <a:r>
              <a:rPr sz="1500" spc="-68" dirty="0">
                <a:latin typeface="Arial" charset="0"/>
                <a:ea typeface="Arial" charset="0"/>
                <a:cs typeface="Arial" charset="0"/>
              </a:rPr>
              <a:t> </a:t>
            </a:r>
            <a:r>
              <a:rPr sz="1500" dirty="0">
                <a:latin typeface="Arial" charset="0"/>
                <a:ea typeface="Arial" charset="0"/>
                <a:cs typeface="Arial" charset="0"/>
              </a:rPr>
              <a:t>data.</a:t>
            </a:r>
          </a:p>
          <a:p>
            <a:pPr marL="295275" indent="-285750">
              <a:spcBef>
                <a:spcPts val="360"/>
              </a:spcBef>
              <a:buFont typeface="Arial" panose="020B0604020202020204" pitchFamily="34" charset="0"/>
              <a:buChar char="•"/>
              <a:tabLst>
                <a:tab pos="266224" algn="l"/>
                <a:tab pos="266700" algn="l"/>
              </a:tabLst>
            </a:pPr>
            <a:r>
              <a:rPr sz="1500" dirty="0">
                <a:latin typeface="Arial" charset="0"/>
                <a:ea typeface="Arial" charset="0"/>
                <a:cs typeface="Arial" charset="0"/>
              </a:rPr>
              <a:t>Data integration enables</a:t>
            </a:r>
            <a:r>
              <a:rPr sz="1500" spc="-71" dirty="0">
                <a:latin typeface="Arial" charset="0"/>
                <a:ea typeface="Arial" charset="0"/>
                <a:cs typeface="Arial" charset="0"/>
              </a:rPr>
              <a:t> </a:t>
            </a:r>
            <a:r>
              <a:rPr sz="1500" dirty="0">
                <a:latin typeface="Arial" charset="0"/>
                <a:ea typeface="Arial" charset="0"/>
                <a:cs typeface="Arial" charset="0"/>
              </a:rPr>
              <a:t>to:</a:t>
            </a:r>
          </a:p>
          <a:p>
            <a:pPr marL="638175" marR="233839" lvl="1" indent="-285750">
              <a:spcBef>
                <a:spcPts val="363"/>
              </a:spcBef>
              <a:buFont typeface="Arial" panose="020B0604020202020204" pitchFamily="34" charset="0"/>
              <a:buChar char="•"/>
              <a:tabLst>
                <a:tab pos="567690" algn="l"/>
              </a:tabLst>
            </a:pPr>
            <a:r>
              <a:rPr sz="1500" spc="-4" dirty="0">
                <a:latin typeface="Arial" charset="0"/>
                <a:ea typeface="Arial" charset="0"/>
                <a:cs typeface="Arial" charset="0"/>
              </a:rPr>
              <a:t>Match, link </a:t>
            </a:r>
            <a:r>
              <a:rPr sz="1500" dirty="0">
                <a:latin typeface="Arial" charset="0"/>
                <a:ea typeface="Arial" charset="0"/>
                <a:cs typeface="Arial" charset="0"/>
              </a:rPr>
              <a:t>and </a:t>
            </a:r>
            <a:r>
              <a:rPr sz="1500" spc="-4" dirty="0">
                <a:latin typeface="Arial" charset="0"/>
                <a:ea typeface="Arial" charset="0"/>
                <a:cs typeface="Arial" charset="0"/>
              </a:rPr>
              <a:t>consolidate multiple</a:t>
            </a:r>
            <a:r>
              <a:rPr sz="1500" spc="-41" dirty="0">
                <a:latin typeface="Arial" charset="0"/>
                <a:ea typeface="Arial" charset="0"/>
                <a:cs typeface="Arial" charset="0"/>
              </a:rPr>
              <a:t> </a:t>
            </a:r>
            <a:r>
              <a:rPr sz="1500" dirty="0">
                <a:latin typeface="Arial" charset="0"/>
                <a:ea typeface="Arial" charset="0"/>
                <a:cs typeface="Arial" charset="0"/>
              </a:rPr>
              <a:t>data  sources</a:t>
            </a:r>
          </a:p>
          <a:p>
            <a:pPr marL="638175" marR="157639" lvl="1" indent="-285750">
              <a:spcBef>
                <a:spcPts val="356"/>
              </a:spcBef>
              <a:buFont typeface="Arial" panose="020B0604020202020204" pitchFamily="34" charset="0"/>
              <a:buChar char="•"/>
              <a:tabLst>
                <a:tab pos="567690" algn="l"/>
              </a:tabLst>
            </a:pPr>
            <a:r>
              <a:rPr sz="1500" dirty="0">
                <a:latin typeface="Arial" charset="0"/>
                <a:ea typeface="Arial" charset="0"/>
                <a:cs typeface="Arial" charset="0"/>
              </a:rPr>
              <a:t>Gain </a:t>
            </a:r>
            <a:r>
              <a:rPr sz="1500" spc="-4" dirty="0">
                <a:latin typeface="Arial" charset="0"/>
                <a:ea typeface="Arial" charset="0"/>
                <a:cs typeface="Arial" charset="0"/>
              </a:rPr>
              <a:t>access </a:t>
            </a:r>
            <a:r>
              <a:rPr sz="1500" dirty="0">
                <a:latin typeface="Arial" charset="0"/>
                <a:ea typeface="Arial" charset="0"/>
                <a:cs typeface="Arial" charset="0"/>
              </a:rPr>
              <a:t>to the right data sources at</a:t>
            </a:r>
            <a:r>
              <a:rPr sz="1500" spc="-116" dirty="0">
                <a:latin typeface="Arial" charset="0"/>
                <a:ea typeface="Arial" charset="0"/>
                <a:cs typeface="Arial" charset="0"/>
              </a:rPr>
              <a:t> </a:t>
            </a:r>
            <a:r>
              <a:rPr sz="1500" dirty="0">
                <a:latin typeface="Arial" charset="0"/>
                <a:ea typeface="Arial" charset="0"/>
                <a:cs typeface="Arial" charset="0"/>
              </a:rPr>
              <a:t>the  right</a:t>
            </a:r>
            <a:r>
              <a:rPr sz="1500" spc="-34" dirty="0">
                <a:latin typeface="Arial" charset="0"/>
                <a:ea typeface="Arial" charset="0"/>
                <a:cs typeface="Arial" charset="0"/>
              </a:rPr>
              <a:t> </a:t>
            </a:r>
            <a:r>
              <a:rPr sz="1500" spc="-8" dirty="0">
                <a:latin typeface="Arial" charset="0"/>
                <a:ea typeface="Arial" charset="0"/>
                <a:cs typeface="Arial" charset="0"/>
              </a:rPr>
              <a:t>time</a:t>
            </a:r>
            <a:endParaRPr sz="1500" dirty="0">
              <a:latin typeface="Arial" charset="0"/>
              <a:ea typeface="Arial" charset="0"/>
              <a:cs typeface="Arial" charset="0"/>
            </a:endParaRPr>
          </a:p>
          <a:p>
            <a:pPr marL="638175" lvl="1" indent="-285750">
              <a:spcBef>
                <a:spcPts val="363"/>
              </a:spcBef>
              <a:buFont typeface="Arial" panose="020B0604020202020204" pitchFamily="34" charset="0"/>
              <a:buChar char="•"/>
              <a:tabLst>
                <a:tab pos="567690" algn="l"/>
              </a:tabLst>
            </a:pPr>
            <a:r>
              <a:rPr sz="1500" dirty="0">
                <a:latin typeface="Arial" charset="0"/>
                <a:ea typeface="Arial" charset="0"/>
                <a:cs typeface="Arial" charset="0"/>
              </a:rPr>
              <a:t>Deliver </a:t>
            </a:r>
            <a:r>
              <a:rPr sz="1500" spc="-4" dirty="0">
                <a:latin typeface="Arial" charset="0"/>
                <a:ea typeface="Arial" charset="0"/>
                <a:cs typeface="Arial" charset="0"/>
              </a:rPr>
              <a:t>high-quality</a:t>
            </a:r>
            <a:r>
              <a:rPr sz="1500" spc="-45"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500" dirty="0">
                <a:latin typeface="Arial" charset="0"/>
                <a:ea typeface="Arial" charset="0"/>
                <a:cs typeface="Arial" charset="0"/>
              </a:rPr>
              <a:t>Increase the </a:t>
            </a:r>
            <a:r>
              <a:rPr sz="1500" spc="-4" dirty="0">
                <a:latin typeface="Arial" charset="0"/>
                <a:ea typeface="Arial" charset="0"/>
                <a:cs typeface="Arial" charset="0"/>
              </a:rPr>
              <a:t>quality </a:t>
            </a:r>
            <a:r>
              <a:rPr sz="1500" dirty="0">
                <a:latin typeface="Arial" charset="0"/>
                <a:ea typeface="Arial" charset="0"/>
                <a:cs typeface="Arial" charset="0"/>
              </a:rPr>
              <a:t>of</a:t>
            </a:r>
            <a:r>
              <a:rPr sz="1500" spc="-64"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p:txBody>
      </p:sp>
      <p:pic>
        <p:nvPicPr>
          <p:cNvPr id="4098" name="Picture 2" descr="mage result for data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050" y="1371600"/>
            <a:ext cx="3710950" cy="300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08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2E6B4-C91F-854A-9196-E60B0938179A}"/>
              </a:ext>
            </a:extLst>
          </p:cNvPr>
          <p:cNvSpPr>
            <a:spLocks noGrp="1"/>
          </p:cNvSpPr>
          <p:nvPr>
            <p:ph sz="half" idx="4294967295"/>
          </p:nvPr>
        </p:nvSpPr>
        <p:spPr>
          <a:xfrm>
            <a:off x="0" y="612775"/>
            <a:ext cx="4041775" cy="3863975"/>
          </a:xfrm>
          <a:prstGeom prst="rect">
            <a:avLst/>
          </a:prstGeom>
        </p:spPr>
        <p:txBody>
          <a:bodyPr>
            <a:normAutofit fontScale="62500" lnSpcReduction="20000"/>
          </a:bodyPr>
          <a:lstStyle/>
          <a:p>
            <a:pPr marL="0" indent="0">
              <a:buNone/>
            </a:pPr>
            <a:r>
              <a:rPr lang="en-US" dirty="0"/>
              <a:t>Generally structured in:</a:t>
            </a:r>
          </a:p>
          <a:p>
            <a:pPr>
              <a:buFont typeface="Arial" panose="020B0604020202020204" pitchFamily="34" charset="0"/>
              <a:buChar char="•"/>
            </a:pPr>
            <a:r>
              <a:rPr lang="en-US" b="1" dirty="0"/>
              <a:t>Set of components for access to external sources</a:t>
            </a:r>
          </a:p>
          <a:p>
            <a:pPr lvl="1">
              <a:buFont typeface="Arial" panose="020B0604020202020204" pitchFamily="34" charset="0"/>
              <a:buChar char="•"/>
            </a:pPr>
            <a:r>
              <a:rPr lang="en-US" dirty="0"/>
              <a:t>Access to files, relational DBs, big data, ...</a:t>
            </a:r>
          </a:p>
          <a:p>
            <a:pPr lvl="1">
              <a:buFont typeface="Arial" panose="020B0604020202020204" pitchFamily="34" charset="0"/>
              <a:buChar char="•"/>
            </a:pPr>
            <a:r>
              <a:rPr lang="en-US" dirty="0"/>
              <a:t>Both for reading (extraction) and writing (loading)</a:t>
            </a:r>
          </a:p>
          <a:p>
            <a:pPr>
              <a:buFont typeface="Arial" panose="020B0604020202020204" pitchFamily="34" charset="0"/>
              <a:buChar char="•"/>
            </a:pPr>
            <a:r>
              <a:rPr lang="en-US" b="1" dirty="0"/>
              <a:t>Set of components for transforming the stream of records</a:t>
            </a:r>
          </a:p>
          <a:p>
            <a:pPr lvl="1">
              <a:buFont typeface="Arial" panose="020B0604020202020204" pitchFamily="34" charset="0"/>
              <a:buChar char="•"/>
            </a:pPr>
            <a:r>
              <a:rPr lang="en-US" dirty="0"/>
              <a:t>Join, Filter, Lookup, ...</a:t>
            </a:r>
          </a:p>
          <a:p>
            <a:pPr>
              <a:buFont typeface="Arial" panose="020B0604020202020204" pitchFamily="34" charset="0"/>
              <a:buChar char="•"/>
            </a:pPr>
            <a:r>
              <a:rPr lang="en-US" b="1" dirty="0"/>
              <a:t>Visual job designer</a:t>
            </a:r>
          </a:p>
          <a:p>
            <a:pPr lvl="1">
              <a:buFont typeface="Arial" panose="020B0604020202020204" pitchFamily="34" charset="0"/>
              <a:buChar char="•"/>
            </a:pPr>
            <a:r>
              <a:rPr lang="en-US" dirty="0"/>
              <a:t>Allows you to draw the flow by connecting and configuring the necessary components appropriately</a:t>
            </a:r>
          </a:p>
          <a:p>
            <a:pPr>
              <a:buFont typeface="Arial" panose="020B0604020202020204" pitchFamily="34" charset="0"/>
              <a:buChar char="•"/>
            </a:pPr>
            <a:r>
              <a:rPr lang="en-US" b="1" dirty="0"/>
              <a:t>Engine of execution of the designed processes </a:t>
            </a:r>
          </a:p>
          <a:p>
            <a:pPr lvl="1">
              <a:buFont typeface="Arial" panose="020B0604020202020204" pitchFamily="34" charset="0"/>
              <a:buChar char="•"/>
            </a:pPr>
            <a:r>
              <a:rPr lang="en-US" dirty="0"/>
              <a:t>Allows to run the processes</a:t>
            </a:r>
          </a:p>
          <a:p>
            <a:pPr lvl="1">
              <a:buFont typeface="Arial" panose="020B0604020202020204" pitchFamily="34" charset="0"/>
              <a:buChar char="•"/>
            </a:pPr>
            <a:r>
              <a:rPr lang="en-US" dirty="0"/>
              <a:t>A distributed execution environment is often supported</a:t>
            </a:r>
          </a:p>
          <a:p>
            <a:pPr>
              <a:buFont typeface="Arial" panose="020B0604020202020204" pitchFamily="34" charset="0"/>
              <a:buChar char="•"/>
            </a:pPr>
            <a:r>
              <a:rPr lang="en-US" b="1" dirty="0"/>
              <a:t>Monitoring and control tools</a:t>
            </a:r>
          </a:p>
          <a:p>
            <a:pPr lvl="1">
              <a:buFont typeface="Arial" panose="020B0604020202020204" pitchFamily="34" charset="0"/>
              <a:buChar char="•"/>
            </a:pPr>
            <a:r>
              <a:rPr lang="en-US" dirty="0"/>
              <a:t>Scheduling, logging, error management, alerting, ...</a:t>
            </a:r>
          </a:p>
        </p:txBody>
      </p:sp>
      <p:sp>
        <p:nvSpPr>
          <p:cNvPr id="2" name="Title 1">
            <a:extLst>
              <a:ext uri="{FF2B5EF4-FFF2-40B4-BE49-F238E27FC236}">
                <a16:creationId xmlns:a16="http://schemas.microsoft.com/office/drawing/2014/main" id="{76ECCF21-FD87-144D-A9D6-E09B865C31DF}"/>
              </a:ext>
            </a:extLst>
          </p:cNvPr>
          <p:cNvSpPr>
            <a:spLocks noGrp="1"/>
          </p:cNvSpPr>
          <p:nvPr>
            <p:ph type="title" idx="4294967295"/>
          </p:nvPr>
        </p:nvSpPr>
        <p:spPr>
          <a:xfrm>
            <a:off x="0" y="163513"/>
            <a:ext cx="8569325" cy="449262"/>
          </a:xfrm>
          <a:prstGeom prst="rect">
            <a:avLst/>
          </a:prstGeom>
        </p:spPr>
        <p:txBody>
          <a:bodyPr>
            <a:normAutofit/>
          </a:bodyPr>
          <a:lstStyle/>
          <a:p>
            <a:r>
              <a:rPr lang="en-US" dirty="0"/>
              <a:t>ETL tools</a:t>
            </a:r>
          </a:p>
        </p:txBody>
      </p:sp>
      <p:pic>
        <p:nvPicPr>
          <p:cNvPr id="5" name="Picture 1" descr="page4image94135648">
            <a:extLst>
              <a:ext uri="{FF2B5EF4-FFF2-40B4-BE49-F238E27FC236}">
                <a16:creationId xmlns:a16="http://schemas.microsoft.com/office/drawing/2014/main" id="{02CD828C-A064-994B-A69B-C01AF594E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13" y="984714"/>
            <a:ext cx="4320480" cy="249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22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4E83B-D63F-904C-81C9-6A266446B612}"/>
              </a:ext>
            </a:extLst>
          </p:cNvPr>
          <p:cNvSpPr>
            <a:spLocks noGrp="1"/>
          </p:cNvSpPr>
          <p:nvPr>
            <p:ph sz="half" idx="4294967295"/>
          </p:nvPr>
        </p:nvSpPr>
        <p:spPr>
          <a:xfrm>
            <a:off x="0" y="612775"/>
            <a:ext cx="4041775" cy="3863975"/>
          </a:xfrm>
          <a:prstGeom prst="rect">
            <a:avLst/>
          </a:prstGeom>
        </p:spPr>
        <p:txBody>
          <a:bodyPr>
            <a:normAutofit fontScale="70000" lnSpcReduction="20000"/>
          </a:bodyPr>
          <a:lstStyle/>
          <a:p>
            <a:r>
              <a:rPr lang="en-US" b="1" dirty="0"/>
              <a:t>Advantages</a:t>
            </a:r>
            <a:r>
              <a:rPr lang="en-US" dirty="0"/>
              <a:t>:</a:t>
            </a:r>
          </a:p>
          <a:p>
            <a:pPr lvl="1"/>
            <a:r>
              <a:rPr lang="en-US" dirty="0"/>
              <a:t>Visual design of jobs: the logic of the data flow is explicit and evident (self-documenting)</a:t>
            </a:r>
          </a:p>
          <a:p>
            <a:pPr lvl="1"/>
            <a:r>
              <a:rPr lang="en-US" dirty="0"/>
              <a:t>Reusable components for data extraction, transformation and loading</a:t>
            </a:r>
          </a:p>
          <a:p>
            <a:pPr lvl="1"/>
            <a:r>
              <a:rPr lang="en-US" dirty="0"/>
              <a:t>Explicit support for the typical operations needed to feed a data-mart </a:t>
            </a:r>
          </a:p>
          <a:p>
            <a:pPr lvl="1"/>
            <a:r>
              <a:rPr lang="en-US" dirty="0"/>
              <a:t>Tracking of metadata and data origin (data lineage: where it comes from and how the data is transformed)</a:t>
            </a:r>
          </a:p>
          <a:p>
            <a:pPr lvl="1"/>
            <a:r>
              <a:rPr lang="en-US" dirty="0"/>
              <a:t>Consolidated tools for coordinating and scheduling processes</a:t>
            </a:r>
          </a:p>
          <a:p>
            <a:pPr lvl="1"/>
            <a:r>
              <a:rPr lang="en-US" dirty="0"/>
              <a:t>Effective tools for monitoring execution (logging/auditing)</a:t>
            </a:r>
          </a:p>
          <a:p>
            <a:r>
              <a:rPr lang="en-US" b="1" dirty="0"/>
              <a:t>Disadvantages</a:t>
            </a:r>
          </a:p>
          <a:p>
            <a:pPr lvl="1"/>
            <a:r>
              <a:rPr lang="en-US" dirty="0"/>
              <a:t>Reduced flexibility: depends very much on the instrument chosen and on the quantity and configurability of the transformation components supplied</a:t>
            </a:r>
          </a:p>
          <a:p>
            <a:pPr lvl="1"/>
            <a:r>
              <a:rPr lang="en-US" dirty="0"/>
              <a:t>Possible licensing and technical support costs</a:t>
            </a:r>
          </a:p>
          <a:p>
            <a:pPr lvl="1"/>
            <a:r>
              <a:rPr lang="en-US" dirty="0"/>
              <a:t>Difficulty in fine-tuning to improve performance</a:t>
            </a:r>
          </a:p>
        </p:txBody>
      </p:sp>
      <p:sp>
        <p:nvSpPr>
          <p:cNvPr id="2" name="Title 1">
            <a:extLst>
              <a:ext uri="{FF2B5EF4-FFF2-40B4-BE49-F238E27FC236}">
                <a16:creationId xmlns:a16="http://schemas.microsoft.com/office/drawing/2014/main" id="{B838CDDB-FE92-D141-BF58-1D8A6DBCCC63}"/>
              </a:ext>
            </a:extLst>
          </p:cNvPr>
          <p:cNvSpPr>
            <a:spLocks noGrp="1"/>
          </p:cNvSpPr>
          <p:nvPr>
            <p:ph type="title" idx="4294967295"/>
          </p:nvPr>
        </p:nvSpPr>
        <p:spPr>
          <a:xfrm>
            <a:off x="0" y="163513"/>
            <a:ext cx="8569325" cy="449262"/>
          </a:xfrm>
          <a:prstGeom prst="rect">
            <a:avLst/>
          </a:prstGeom>
        </p:spPr>
        <p:txBody>
          <a:bodyPr>
            <a:normAutofit/>
          </a:bodyPr>
          <a:lstStyle/>
          <a:p>
            <a:r>
              <a:rPr lang="en-US" dirty="0"/>
              <a:t>ELT tools</a:t>
            </a:r>
          </a:p>
        </p:txBody>
      </p:sp>
      <p:pic>
        <p:nvPicPr>
          <p:cNvPr id="6" name="Picture 1" descr="page4image94135648">
            <a:extLst>
              <a:ext uri="{FF2B5EF4-FFF2-40B4-BE49-F238E27FC236}">
                <a16:creationId xmlns:a16="http://schemas.microsoft.com/office/drawing/2014/main" id="{64C4D58E-4F02-AC4F-BE8F-39348D4C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12" y="1167594"/>
            <a:ext cx="4320480" cy="249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43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0D73E-AACC-C54C-9ECC-BDFF9558B2E6}"/>
              </a:ext>
            </a:extLst>
          </p:cNvPr>
          <p:cNvSpPr>
            <a:spLocks noGrp="1"/>
          </p:cNvSpPr>
          <p:nvPr>
            <p:ph sz="half" idx="4294967295"/>
          </p:nvPr>
        </p:nvSpPr>
        <p:spPr>
          <a:xfrm>
            <a:off x="5100638" y="896938"/>
            <a:ext cx="4043362" cy="3865562"/>
          </a:xfrm>
          <a:prstGeom prst="rect">
            <a:avLst/>
          </a:prstGeom>
        </p:spPr>
        <p:txBody>
          <a:bodyPr/>
          <a:lstStyle/>
          <a:p>
            <a:r>
              <a:rPr lang="it-IT" b="1" dirty="0"/>
              <a:t>«</a:t>
            </a:r>
            <a:r>
              <a:rPr lang="it-IT" b="1" i="1" dirty="0" err="1"/>
              <a:t>Should</a:t>
            </a:r>
            <a:r>
              <a:rPr lang="it-IT" b="1" i="1" dirty="0"/>
              <a:t> </a:t>
            </a:r>
            <a:r>
              <a:rPr lang="it-IT" i="1" dirty="0" err="1"/>
              <a:t>you</a:t>
            </a:r>
            <a:r>
              <a:rPr lang="it-IT" i="1" dirty="0"/>
              <a:t> use an ETL tool? </a:t>
            </a:r>
            <a:r>
              <a:rPr lang="it-IT" b="1" i="1" dirty="0"/>
              <a:t>Yes</a:t>
            </a:r>
            <a:r>
              <a:rPr lang="it-IT" i="1" dirty="0"/>
              <a:t>.</a:t>
            </a:r>
            <a:br>
              <a:rPr lang="it-IT" i="1" dirty="0"/>
            </a:br>
            <a:r>
              <a:rPr lang="it-IT" b="1" i="1" dirty="0"/>
              <a:t>Do </a:t>
            </a:r>
            <a:r>
              <a:rPr lang="it-IT" b="1" i="1" dirty="0" err="1"/>
              <a:t>you</a:t>
            </a:r>
            <a:r>
              <a:rPr lang="it-IT" b="1" i="1" dirty="0"/>
              <a:t> </a:t>
            </a:r>
            <a:r>
              <a:rPr lang="it-IT" b="1" i="1" dirty="0" err="1"/>
              <a:t>have</a:t>
            </a:r>
            <a:r>
              <a:rPr lang="it-IT" b="1" i="1" dirty="0"/>
              <a:t> to use </a:t>
            </a:r>
            <a:r>
              <a:rPr lang="it-IT" i="1" dirty="0"/>
              <a:t>an ETL tool? </a:t>
            </a:r>
            <a:r>
              <a:rPr lang="it-IT" b="1" i="1" dirty="0"/>
              <a:t>No</a:t>
            </a:r>
            <a:r>
              <a:rPr lang="it-IT" i="1" dirty="0"/>
              <a:t>!</a:t>
            </a:r>
            <a:r>
              <a:rPr lang="it-IT" dirty="0"/>
              <a:t>»</a:t>
            </a:r>
          </a:p>
          <a:p>
            <a:pPr marL="0" indent="0">
              <a:buNone/>
            </a:pPr>
            <a:r>
              <a:rPr lang="en-US" dirty="0"/>
              <a:t>	Cit. Kimball</a:t>
            </a:r>
          </a:p>
          <a:p>
            <a:endParaRPr lang="en-US" dirty="0"/>
          </a:p>
          <a:p>
            <a:r>
              <a:rPr lang="en-US" dirty="0"/>
              <a:t>For simple processes, you don't need too sophisticated tools;</a:t>
            </a:r>
          </a:p>
          <a:p>
            <a:r>
              <a:rPr lang="en-US" dirty="0"/>
              <a:t>If the process is complex, it is necessary to approach it with tools up to the task.</a:t>
            </a:r>
          </a:p>
        </p:txBody>
      </p:sp>
      <p:sp>
        <p:nvSpPr>
          <p:cNvPr id="5" name="Content Placeholder 4">
            <a:extLst>
              <a:ext uri="{FF2B5EF4-FFF2-40B4-BE49-F238E27FC236}">
                <a16:creationId xmlns:a16="http://schemas.microsoft.com/office/drawing/2014/main" id="{D3C6B818-4D92-0946-9EE4-16E5D9C54D1A}"/>
              </a:ext>
            </a:extLst>
          </p:cNvPr>
          <p:cNvSpPr>
            <a:spLocks noGrp="1"/>
          </p:cNvSpPr>
          <p:nvPr>
            <p:ph sz="half" idx="4294967295"/>
          </p:nvPr>
        </p:nvSpPr>
        <p:spPr>
          <a:xfrm>
            <a:off x="0" y="2747963"/>
            <a:ext cx="4321175" cy="1455737"/>
          </a:xfrm>
          <a:prstGeom prst="rect">
            <a:avLst/>
          </a:prstGeom>
        </p:spPr>
        <p:txBody>
          <a:bodyPr/>
          <a:lstStyle/>
          <a:p>
            <a:r>
              <a:rPr lang="en-US" dirty="0"/>
              <a:t>The advantages of using an ETL tool are only evident with increasing process complexity </a:t>
            </a:r>
          </a:p>
        </p:txBody>
      </p:sp>
      <p:sp>
        <p:nvSpPr>
          <p:cNvPr id="2" name="Title 1">
            <a:extLst>
              <a:ext uri="{FF2B5EF4-FFF2-40B4-BE49-F238E27FC236}">
                <a16:creationId xmlns:a16="http://schemas.microsoft.com/office/drawing/2014/main" id="{FB3F986F-8060-1842-AD25-D49F8B8F9D35}"/>
              </a:ext>
            </a:extLst>
          </p:cNvPr>
          <p:cNvSpPr>
            <a:spLocks noGrp="1"/>
          </p:cNvSpPr>
          <p:nvPr>
            <p:ph type="title" idx="4294967295"/>
          </p:nvPr>
        </p:nvSpPr>
        <p:spPr>
          <a:xfrm>
            <a:off x="0" y="163513"/>
            <a:ext cx="8569325" cy="449262"/>
          </a:xfrm>
          <a:prstGeom prst="rect">
            <a:avLst/>
          </a:prstGeom>
        </p:spPr>
        <p:txBody>
          <a:bodyPr>
            <a:normAutofit/>
          </a:bodyPr>
          <a:lstStyle/>
          <a:p>
            <a:r>
              <a:rPr lang="en-US" dirty="0"/>
              <a:t>Which approach to use?</a:t>
            </a:r>
          </a:p>
        </p:txBody>
      </p:sp>
      <p:pic>
        <p:nvPicPr>
          <p:cNvPr id="6" name="Picture 5">
            <a:extLst>
              <a:ext uri="{FF2B5EF4-FFF2-40B4-BE49-F238E27FC236}">
                <a16:creationId xmlns:a16="http://schemas.microsoft.com/office/drawing/2014/main" id="{C999D57E-D72B-2A4A-8C1B-A9466682717D}"/>
              </a:ext>
            </a:extLst>
          </p:cNvPr>
          <p:cNvPicPr>
            <a:picLocks noChangeAspect="1"/>
          </p:cNvPicPr>
          <p:nvPr/>
        </p:nvPicPr>
        <p:blipFill>
          <a:blip r:embed="rId2"/>
          <a:stretch>
            <a:fillRect/>
          </a:stretch>
        </p:blipFill>
        <p:spPr>
          <a:xfrm>
            <a:off x="-1531" y="1059582"/>
            <a:ext cx="4562482" cy="1373833"/>
          </a:xfrm>
          <a:prstGeom prst="rect">
            <a:avLst/>
          </a:prstGeom>
        </p:spPr>
      </p:pic>
    </p:spTree>
    <p:extLst>
      <p:ext uri="{BB962C8B-B14F-4D97-AF65-F5344CB8AC3E}">
        <p14:creationId xmlns:p14="http://schemas.microsoft.com/office/powerpoint/2010/main" val="85500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2B348B-3D0A-5645-AA29-76BE69182A01}"/>
              </a:ext>
            </a:extLst>
          </p:cNvPr>
          <p:cNvSpPr>
            <a:spLocks noGrp="1"/>
          </p:cNvSpPr>
          <p:nvPr>
            <p:ph sz="half" idx="4294967295"/>
          </p:nvPr>
        </p:nvSpPr>
        <p:spPr>
          <a:xfrm>
            <a:off x="0" y="811213"/>
            <a:ext cx="4041775" cy="3863975"/>
          </a:xfrm>
          <a:prstGeom prst="rect">
            <a:avLst/>
          </a:prstGeom>
        </p:spPr>
        <p:txBody>
          <a:bodyPr/>
          <a:lstStyle/>
          <a:p>
            <a:r>
              <a:rPr lang="en-US" dirty="0"/>
              <a:t>Solutions for the management of "traditional" and big data</a:t>
            </a:r>
          </a:p>
          <a:p>
            <a:r>
              <a:rPr lang="en-US" dirty="0"/>
              <a:t>Open source products Licensed add-ons and enterprise support</a:t>
            </a:r>
          </a:p>
          <a:p>
            <a:r>
              <a:rPr lang="en-US" dirty="0"/>
              <a:t>Consulting and training services</a:t>
            </a:r>
          </a:p>
          <a:p>
            <a:r>
              <a:rPr lang="en-US" dirty="0"/>
              <a:t>Products distributed under Apache v2 license</a:t>
            </a:r>
          </a:p>
          <a:p>
            <a:endParaRPr lang="it-IT" b="1" dirty="0"/>
          </a:p>
          <a:p>
            <a:endParaRPr lang="en-US" dirty="0"/>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it-IT" dirty="0" err="1"/>
              <a:t>Tool</a:t>
            </a:r>
            <a:r>
              <a:rPr lang="it-IT" dirty="0"/>
              <a:t> </a:t>
            </a:r>
            <a:r>
              <a:rPr lang="it-IT" dirty="0" err="1"/>
              <a:t>Example</a:t>
            </a:r>
            <a:r>
              <a:rPr lang="it-IT" dirty="0"/>
              <a:t>: </a:t>
            </a:r>
            <a:r>
              <a:rPr lang="it-IT" dirty="0" err="1"/>
              <a:t>Talend</a:t>
            </a:r>
            <a:endParaRPr lang="en-US" dirty="0"/>
          </a:p>
        </p:txBody>
      </p:sp>
      <p:pic>
        <p:nvPicPr>
          <p:cNvPr id="4097" name="Picture 1" descr="page12image93953552">
            <a:extLst>
              <a:ext uri="{FF2B5EF4-FFF2-40B4-BE49-F238E27FC236}">
                <a16:creationId xmlns:a16="http://schemas.microsoft.com/office/drawing/2014/main" id="{8D734C75-F44B-B545-91DE-D0EE7528F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810492"/>
            <a:ext cx="33432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052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2B348B-3D0A-5645-AA29-76BE69182A01}"/>
              </a:ext>
            </a:extLst>
          </p:cNvPr>
          <p:cNvSpPr>
            <a:spLocks noGrp="1"/>
          </p:cNvSpPr>
          <p:nvPr>
            <p:ph sz="half" idx="4294967295"/>
          </p:nvPr>
        </p:nvSpPr>
        <p:spPr>
          <a:xfrm>
            <a:off x="0" y="757238"/>
            <a:ext cx="4572000" cy="3578225"/>
          </a:xfrm>
          <a:prstGeom prst="rect">
            <a:avLst/>
          </a:prstGeom>
        </p:spPr>
        <p:txBody>
          <a:bodyPr>
            <a:normAutofit fontScale="92500" lnSpcReduction="20000"/>
          </a:bodyPr>
          <a:lstStyle/>
          <a:p>
            <a:r>
              <a:rPr lang="en-US" dirty="0"/>
              <a:t>Provides:</a:t>
            </a:r>
          </a:p>
          <a:p>
            <a:pPr lvl="1"/>
            <a:r>
              <a:rPr lang="en-US" dirty="0"/>
              <a:t>900+ data transformation components and connection to external sources</a:t>
            </a:r>
          </a:p>
          <a:p>
            <a:pPr lvl="1"/>
            <a:r>
              <a:rPr lang="en-US" dirty="0"/>
              <a:t>Job designer for visual modeling of transformation processes</a:t>
            </a:r>
          </a:p>
          <a:p>
            <a:pPr lvl="1"/>
            <a:r>
              <a:rPr lang="en-US" dirty="0"/>
              <a:t>Support for visual modeling of Business Models (abstract level data flow, business-oriented)</a:t>
            </a:r>
          </a:p>
          <a:p>
            <a:pPr lvl="1"/>
            <a:r>
              <a:rPr lang="en-US" dirty="0"/>
              <a:t>Multi-lingual support</a:t>
            </a:r>
          </a:p>
          <a:p>
            <a:r>
              <a:rPr lang="en-US" dirty="0"/>
              <a:t>What the enterprise version adds:</a:t>
            </a:r>
          </a:p>
          <a:p>
            <a:pPr lvl="1"/>
            <a:r>
              <a:rPr lang="en-US" dirty="0"/>
              <a:t>Development and collaboration tool for the team</a:t>
            </a:r>
          </a:p>
          <a:p>
            <a:pPr lvl="1"/>
            <a:r>
              <a:rPr lang="en-US" dirty="0"/>
              <a:t>Tools for administration and monitoring of job execution</a:t>
            </a:r>
          </a:p>
          <a:p>
            <a:pPr lvl="1"/>
            <a:r>
              <a:rPr lang="en-US" dirty="0"/>
              <a:t>Metadata management</a:t>
            </a:r>
          </a:p>
          <a:p>
            <a:pPr lvl="1"/>
            <a:r>
              <a:rPr lang="en-US" dirty="0"/>
              <a:t>Technical support via web and e-mail</a:t>
            </a:r>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it-IT" dirty="0" err="1"/>
              <a:t>Talend</a:t>
            </a:r>
            <a:r>
              <a:rPr lang="it-IT" dirty="0"/>
              <a:t> Open Studio for Data Integration </a:t>
            </a:r>
            <a:endParaRPr lang="en-US" dirty="0"/>
          </a:p>
        </p:txBody>
      </p:sp>
      <p:pic>
        <p:nvPicPr>
          <p:cNvPr id="4" name="Picture 3"/>
          <p:cNvPicPr>
            <a:picLocks noChangeAspect="1"/>
          </p:cNvPicPr>
          <p:nvPr/>
        </p:nvPicPr>
        <p:blipFill>
          <a:blip r:embed="rId2"/>
          <a:stretch>
            <a:fillRect/>
          </a:stretch>
        </p:blipFill>
        <p:spPr>
          <a:xfrm>
            <a:off x="4680013" y="1167594"/>
            <a:ext cx="4370804" cy="2700300"/>
          </a:xfrm>
          <a:prstGeom prst="rect">
            <a:avLst/>
          </a:prstGeom>
        </p:spPr>
      </p:pic>
    </p:spTree>
    <p:extLst>
      <p:ext uri="{BB962C8B-B14F-4D97-AF65-F5344CB8AC3E}">
        <p14:creationId xmlns:p14="http://schemas.microsoft.com/office/powerpoint/2010/main" val="1047080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AF-E664-A148-AD1D-CDECA961C7C3}"/>
              </a:ext>
            </a:extLst>
          </p:cNvPr>
          <p:cNvSpPr>
            <a:spLocks noGrp="1"/>
          </p:cNvSpPr>
          <p:nvPr>
            <p:ph type="title" idx="4294967295"/>
          </p:nvPr>
        </p:nvSpPr>
        <p:spPr>
          <a:xfrm>
            <a:off x="0" y="0"/>
            <a:ext cx="0" cy="0"/>
          </a:xfrm>
          <a:prstGeom prst="rect">
            <a:avLst/>
          </a:prstGeom>
        </p:spPr>
        <p:txBody>
          <a:bodyPr>
            <a:normAutofit fontScale="90000"/>
          </a:bodyPr>
          <a:lstStyle/>
          <a:p>
            <a:r>
              <a:rPr lang="it-IT" dirty="0" err="1"/>
              <a:t>Talend</a:t>
            </a:r>
            <a:r>
              <a:rPr lang="it-IT" dirty="0"/>
              <a:t> Open Studio for Data Integration </a:t>
            </a:r>
            <a:endParaRPr lang="en-US" dirty="0"/>
          </a:p>
        </p:txBody>
      </p:sp>
      <p:grpSp>
        <p:nvGrpSpPr>
          <p:cNvPr id="8" name="Group 7">
            <a:extLst>
              <a:ext uri="{FF2B5EF4-FFF2-40B4-BE49-F238E27FC236}">
                <a16:creationId xmlns:a16="http://schemas.microsoft.com/office/drawing/2014/main" id="{B892A146-5FB2-E649-AA9D-C547714B4AA8}"/>
              </a:ext>
            </a:extLst>
          </p:cNvPr>
          <p:cNvGrpSpPr/>
          <p:nvPr/>
        </p:nvGrpSpPr>
        <p:grpSpPr>
          <a:xfrm>
            <a:off x="1534538" y="786884"/>
            <a:ext cx="6074925" cy="3975503"/>
            <a:chOff x="2046050" y="1049179"/>
            <a:chExt cx="8099900" cy="5300670"/>
          </a:xfrm>
        </p:grpSpPr>
        <p:pic>
          <p:nvPicPr>
            <p:cNvPr id="4" name="Picture 3">
              <a:extLst>
                <a:ext uri="{FF2B5EF4-FFF2-40B4-BE49-F238E27FC236}">
                  <a16:creationId xmlns:a16="http://schemas.microsoft.com/office/drawing/2014/main" id="{2C159B2E-FDD2-0641-B433-6DDEA2279666}"/>
                </a:ext>
              </a:extLst>
            </p:cNvPr>
            <p:cNvPicPr>
              <a:picLocks noChangeAspect="1"/>
            </p:cNvPicPr>
            <p:nvPr/>
          </p:nvPicPr>
          <p:blipFill>
            <a:blip r:embed="rId3"/>
            <a:stretch>
              <a:fillRect/>
            </a:stretch>
          </p:blipFill>
          <p:spPr>
            <a:xfrm>
              <a:off x="2046050" y="1049179"/>
              <a:ext cx="8099900" cy="5300670"/>
            </a:xfrm>
            <a:prstGeom prst="rect">
              <a:avLst/>
            </a:prstGeom>
          </p:spPr>
        </p:pic>
        <p:sp>
          <p:nvSpPr>
            <p:cNvPr id="5" name="TextBox 4">
              <a:extLst>
                <a:ext uri="{FF2B5EF4-FFF2-40B4-BE49-F238E27FC236}">
                  <a16:creationId xmlns:a16="http://schemas.microsoft.com/office/drawing/2014/main" id="{C62B8960-C654-7C47-A313-7631264A0BC8}"/>
                </a:ext>
              </a:extLst>
            </p:cNvPr>
            <p:cNvSpPr txBox="1"/>
            <p:nvPr/>
          </p:nvSpPr>
          <p:spPr>
            <a:xfrm>
              <a:off x="4079777" y="3284984"/>
              <a:ext cx="2736304" cy="553997"/>
            </a:xfrm>
            <a:prstGeom prst="rect">
              <a:avLst/>
            </a:prstGeom>
            <a:solidFill>
              <a:schemeClr val="bg1"/>
            </a:solidFill>
          </p:spPr>
          <p:txBody>
            <a:bodyPr wrap="square" rtlCol="0">
              <a:spAutoFit/>
            </a:bodyPr>
            <a:lstStyle/>
            <a:p>
              <a:r>
                <a:rPr lang="en-US" sz="1050" dirty="0"/>
                <a:t>Connecting the necessary components in processes</a:t>
              </a:r>
            </a:p>
          </p:txBody>
        </p:sp>
        <p:sp>
          <p:nvSpPr>
            <p:cNvPr id="6" name="TextBox 5">
              <a:extLst>
                <a:ext uri="{FF2B5EF4-FFF2-40B4-BE49-F238E27FC236}">
                  <a16:creationId xmlns:a16="http://schemas.microsoft.com/office/drawing/2014/main" id="{910080C0-553F-FE4C-B4B7-79F4ADE08ED5}"/>
                </a:ext>
              </a:extLst>
            </p:cNvPr>
            <p:cNvSpPr txBox="1"/>
            <p:nvPr/>
          </p:nvSpPr>
          <p:spPr>
            <a:xfrm>
              <a:off x="7392144" y="1916832"/>
              <a:ext cx="2592288" cy="1620000"/>
            </a:xfrm>
            <a:prstGeom prst="rect">
              <a:avLst/>
            </a:prstGeom>
            <a:solidFill>
              <a:schemeClr val="bg1"/>
            </a:solidFill>
          </p:spPr>
          <p:txBody>
            <a:bodyPr wrap="square" rtlCol="0">
              <a:noAutofit/>
            </a:bodyPr>
            <a:lstStyle/>
            <a:p>
              <a:r>
                <a:rPr lang="en-US" sz="1050" dirty="0"/>
                <a:t>Different possibilities:</a:t>
              </a:r>
            </a:p>
            <a:p>
              <a:pPr marL="214313" indent="-214313">
                <a:buFont typeface="Arial" panose="020B0604020202020204" pitchFamily="34" charset="0"/>
                <a:buChar char="•"/>
              </a:pPr>
              <a:r>
                <a:rPr lang="en-US" sz="1050" b="1" dirty="0"/>
                <a:t>Standalone</a:t>
              </a:r>
              <a:r>
                <a:rPr lang="en-US" sz="1050" dirty="0"/>
                <a:t> (Jar executable with shell script)</a:t>
              </a:r>
            </a:p>
            <a:p>
              <a:pPr marL="214313" indent="-214313">
                <a:buFont typeface="Arial" panose="020B0604020202020204" pitchFamily="34" charset="0"/>
                <a:buChar char="•"/>
              </a:pPr>
              <a:r>
                <a:rPr lang="en-US" sz="1050" b="1" dirty="0"/>
                <a:t>Web service</a:t>
              </a:r>
              <a:r>
                <a:rPr lang="en-US" sz="1050" dirty="0"/>
                <a:t> (WAR/Zip)</a:t>
              </a:r>
            </a:p>
            <a:p>
              <a:pPr marL="214313" indent="-214313">
                <a:buFont typeface="Arial" panose="020B0604020202020204" pitchFamily="34" charset="0"/>
                <a:buChar char="•"/>
              </a:pPr>
              <a:r>
                <a:rPr lang="en-US" sz="1050" dirty="0"/>
                <a:t>OSGi Bundle for </a:t>
              </a:r>
              <a:r>
                <a:rPr lang="en-US" sz="1050" b="1" dirty="0"/>
                <a:t>Talend Enterprise Service Bus</a:t>
              </a:r>
            </a:p>
          </p:txBody>
        </p:sp>
        <p:sp>
          <p:nvSpPr>
            <p:cNvPr id="7" name="Rectangle 6">
              <a:extLst>
                <a:ext uri="{FF2B5EF4-FFF2-40B4-BE49-F238E27FC236}">
                  <a16:creationId xmlns:a16="http://schemas.microsoft.com/office/drawing/2014/main" id="{AA343D05-707E-834C-87B2-52E2D2DA622C}"/>
                </a:ext>
              </a:extLst>
            </p:cNvPr>
            <p:cNvSpPr/>
            <p:nvPr/>
          </p:nvSpPr>
          <p:spPr>
            <a:xfrm>
              <a:off x="9552384" y="6093296"/>
              <a:ext cx="432048" cy="25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2429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666F9-EEC0-A846-9380-A70D6F5561DB}"/>
              </a:ext>
            </a:extLst>
          </p:cNvPr>
          <p:cNvSpPr>
            <a:spLocks noGrp="1"/>
          </p:cNvSpPr>
          <p:nvPr>
            <p:ph type="title" idx="4294967295"/>
          </p:nvPr>
        </p:nvSpPr>
        <p:spPr>
          <a:xfrm>
            <a:off x="0" y="0"/>
            <a:ext cx="0" cy="0"/>
          </a:xfrm>
          <a:prstGeom prst="rect">
            <a:avLst/>
          </a:prstGeom>
        </p:spPr>
        <p:txBody>
          <a:bodyPr>
            <a:normAutofit fontScale="90000"/>
          </a:bodyPr>
          <a:lstStyle/>
          <a:p>
            <a:r>
              <a:rPr lang="en-US" dirty="0"/>
              <a:t>Talend Open Studio for DI: some components</a:t>
            </a:r>
          </a:p>
        </p:txBody>
      </p:sp>
      <p:sp>
        <p:nvSpPr>
          <p:cNvPr id="2" name="Content Placeholder 1">
            <a:extLst>
              <a:ext uri="{FF2B5EF4-FFF2-40B4-BE49-F238E27FC236}">
                <a16:creationId xmlns:a16="http://schemas.microsoft.com/office/drawing/2014/main" id="{69960EF5-A5AF-2B44-AB6B-FDED83B5D5BB}"/>
              </a:ext>
            </a:extLst>
          </p:cNvPr>
          <p:cNvSpPr>
            <a:spLocks noGrp="1"/>
          </p:cNvSpPr>
          <p:nvPr>
            <p:ph idx="4294967295"/>
          </p:nvPr>
        </p:nvSpPr>
        <p:spPr>
          <a:xfrm>
            <a:off x="0" y="200025"/>
            <a:ext cx="5608638" cy="3929063"/>
          </a:xfrm>
          <a:prstGeom prst="rect">
            <a:avLst/>
          </a:prstGeom>
        </p:spPr>
        <p:txBody>
          <a:bodyPr>
            <a:normAutofit fontScale="92500" lnSpcReduction="10000"/>
          </a:bodyPr>
          <a:lstStyle/>
          <a:p>
            <a:r>
              <a:rPr lang="en-US" sz="1600" b="1" dirty="0"/>
              <a:t>Access to relational DBs</a:t>
            </a:r>
          </a:p>
          <a:p>
            <a:pPr lvl="1"/>
            <a:r>
              <a:rPr lang="en-US" sz="1600" dirty="0"/>
              <a:t>The following are the components for MySQL, but there are for the most common DBMS, and generic JDBC components</a:t>
            </a:r>
          </a:p>
          <a:p>
            <a:pPr lvl="1"/>
            <a:r>
              <a:rPr lang="en-US" sz="1600" dirty="0"/>
              <a:t>Opening of DB connections and transaction control</a:t>
            </a:r>
          </a:p>
          <a:p>
            <a:pPr lvl="1"/>
            <a:r>
              <a:rPr lang="en-US" sz="1600" dirty="0"/>
              <a:t>Read (SQL SELECT) and write (SQL INSERT/UPDATE/DELETE) tuples in MySQL</a:t>
            </a:r>
          </a:p>
          <a:p>
            <a:pPr lvl="1"/>
            <a:r>
              <a:rPr lang="en-US" sz="1600" dirty="0"/>
              <a:t>Loading of bulk tuples (more efficient than performing single INSERT)</a:t>
            </a:r>
          </a:p>
          <a:p>
            <a:endParaRPr lang="en-US" sz="1600" b="1" dirty="0"/>
          </a:p>
          <a:p>
            <a:endParaRPr lang="en-US" sz="1600" b="1" dirty="0"/>
          </a:p>
          <a:p>
            <a:r>
              <a:rPr lang="en-US" sz="1600" b="1" dirty="0"/>
              <a:t>File manipulation</a:t>
            </a:r>
          </a:p>
          <a:p>
            <a:pPr lvl="1"/>
            <a:r>
              <a:rPr lang="en-US" sz="1600" dirty="0"/>
              <a:t>Reading and writing delimited files (CSV/TSV)</a:t>
            </a:r>
          </a:p>
          <a:p>
            <a:pPr lvl="1"/>
            <a:r>
              <a:rPr lang="en-US" sz="1600" dirty="0"/>
              <a:t>Reading and writing Excel files</a:t>
            </a:r>
          </a:p>
          <a:p>
            <a:pPr lvl="1"/>
            <a:r>
              <a:rPr lang="en-US" sz="1600" dirty="0"/>
              <a:t>Verify the existence of a file, delete and copy files</a:t>
            </a:r>
          </a:p>
          <a:p>
            <a:pPr lvl="1"/>
            <a:r>
              <a:rPr lang="en-US" sz="1600" dirty="0"/>
              <a:t>Diff between files and reading the contents of a directory</a:t>
            </a:r>
          </a:p>
        </p:txBody>
      </p:sp>
      <p:pic>
        <p:nvPicPr>
          <p:cNvPr id="5" name="Picture 4">
            <a:extLst>
              <a:ext uri="{FF2B5EF4-FFF2-40B4-BE49-F238E27FC236}">
                <a16:creationId xmlns:a16="http://schemas.microsoft.com/office/drawing/2014/main" id="{85989E77-3481-744B-A5CE-B24ABD385A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850" y="82403"/>
            <a:ext cx="3105150" cy="1952625"/>
          </a:xfrm>
          <a:prstGeom prst="rect">
            <a:avLst/>
          </a:prstGeom>
          <a:ln>
            <a:solidFill>
              <a:schemeClr val="accent5"/>
            </a:solidFill>
          </a:ln>
        </p:spPr>
      </p:pic>
      <p:pic>
        <p:nvPicPr>
          <p:cNvPr id="6" name="Picture 5">
            <a:extLst>
              <a:ext uri="{FF2B5EF4-FFF2-40B4-BE49-F238E27FC236}">
                <a16:creationId xmlns:a16="http://schemas.microsoft.com/office/drawing/2014/main" id="{24D9FAB2-3841-D041-9109-D5E974758367}"/>
              </a:ext>
            </a:extLst>
          </p:cNvPr>
          <p:cNvPicPr>
            <a:picLocks noChangeAspect="1"/>
          </p:cNvPicPr>
          <p:nvPr/>
        </p:nvPicPr>
        <p:blipFill>
          <a:blip r:embed="rId3"/>
          <a:stretch>
            <a:fillRect/>
          </a:stretch>
        </p:blipFill>
        <p:spPr>
          <a:xfrm>
            <a:off x="6810322" y="2657284"/>
            <a:ext cx="2126156" cy="2303336"/>
          </a:xfrm>
          <a:prstGeom prst="rect">
            <a:avLst/>
          </a:prstGeom>
          <a:ln>
            <a:solidFill>
              <a:schemeClr val="accent5"/>
            </a:solidFill>
          </a:ln>
        </p:spPr>
      </p:pic>
    </p:spTree>
    <p:extLst>
      <p:ext uri="{BB962C8B-B14F-4D97-AF65-F5344CB8AC3E}">
        <p14:creationId xmlns:p14="http://schemas.microsoft.com/office/powerpoint/2010/main" val="3089496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79374-31D8-3E46-A1EA-C60BBABE6673}"/>
              </a:ext>
            </a:extLst>
          </p:cNvPr>
          <p:cNvSpPr>
            <a:spLocks noGrp="1"/>
          </p:cNvSpPr>
          <p:nvPr>
            <p:ph sz="half" idx="4294967295"/>
          </p:nvPr>
        </p:nvSpPr>
        <p:spPr>
          <a:xfrm>
            <a:off x="0" y="531813"/>
            <a:ext cx="4041775" cy="3863975"/>
          </a:xfrm>
          <a:prstGeom prst="rect">
            <a:avLst/>
          </a:prstGeom>
        </p:spPr>
        <p:txBody>
          <a:bodyPr/>
          <a:lstStyle/>
          <a:p>
            <a:r>
              <a:rPr lang="en-US" b="1" dirty="0"/>
              <a:t>Process control</a:t>
            </a:r>
          </a:p>
          <a:p>
            <a:pPr lvl="1"/>
            <a:r>
              <a:rPr lang="en-US" sz="1600" dirty="0"/>
              <a:t>Raising fatal errors (with process interruption) and warnings</a:t>
            </a:r>
          </a:p>
          <a:p>
            <a:pPr lvl="1"/>
            <a:r>
              <a:rPr lang="en-US" sz="1600" dirty="0"/>
              <a:t>Definition of assertions for the control of the process status</a:t>
            </a:r>
          </a:p>
          <a:p>
            <a:pPr lvl="1"/>
            <a:r>
              <a:rPr lang="en-US" sz="1600" dirty="0"/>
              <a:t>Iterative execution of components and sub-processes</a:t>
            </a:r>
          </a:p>
        </p:txBody>
      </p:sp>
      <p:sp>
        <p:nvSpPr>
          <p:cNvPr id="6" name="Content Placeholder 5">
            <a:extLst>
              <a:ext uri="{FF2B5EF4-FFF2-40B4-BE49-F238E27FC236}">
                <a16:creationId xmlns:a16="http://schemas.microsoft.com/office/drawing/2014/main" id="{30DFF79D-FC30-C64E-959C-033130EB621C}"/>
              </a:ext>
            </a:extLst>
          </p:cNvPr>
          <p:cNvSpPr>
            <a:spLocks noGrp="1"/>
          </p:cNvSpPr>
          <p:nvPr>
            <p:ph sz="half" idx="4294967295"/>
          </p:nvPr>
        </p:nvSpPr>
        <p:spPr>
          <a:xfrm>
            <a:off x="5816600" y="531813"/>
            <a:ext cx="3327400" cy="3863975"/>
          </a:xfrm>
          <a:prstGeom prst="rect">
            <a:avLst/>
          </a:prstGeom>
        </p:spPr>
        <p:txBody>
          <a:bodyPr/>
          <a:lstStyle/>
          <a:p>
            <a:r>
              <a:rPr lang="en-US" b="1" dirty="0"/>
              <a:t>Transformation and aggregation</a:t>
            </a:r>
          </a:p>
          <a:p>
            <a:pPr lvl="1"/>
            <a:r>
              <a:rPr lang="en-US" sz="1600" dirty="0"/>
              <a:t>Join (lookup) data into a reference and mapping stream between multiple stream schemes</a:t>
            </a:r>
          </a:p>
          <a:p>
            <a:pPr lvl="1"/>
            <a:r>
              <a:rPr lang="en-US" sz="1600" dirty="0"/>
              <a:t>Filtration of the tuples of a stream according to a condition, and filtering of the selected columns</a:t>
            </a:r>
          </a:p>
          <a:p>
            <a:pPr lvl="1"/>
            <a:r>
              <a:rPr lang="en-US" sz="1600" dirty="0"/>
              <a:t>Normalization and denormalization of a data stream</a:t>
            </a:r>
          </a:p>
          <a:p>
            <a:pPr lvl="1"/>
            <a:r>
              <a:rPr lang="en-US" sz="1600" dirty="0"/>
              <a:t>Aggregation and sorting</a:t>
            </a:r>
          </a:p>
        </p:txBody>
      </p:sp>
      <p:sp>
        <p:nvSpPr>
          <p:cNvPr id="5" name="Title 4">
            <a:extLst>
              <a:ext uri="{FF2B5EF4-FFF2-40B4-BE49-F238E27FC236}">
                <a16:creationId xmlns:a16="http://schemas.microsoft.com/office/drawing/2014/main" id="{5971FA9C-E7D5-6943-820E-36F3E3CFAED6}"/>
              </a:ext>
            </a:extLst>
          </p:cNvPr>
          <p:cNvSpPr>
            <a:spLocks noGrp="1"/>
          </p:cNvSpPr>
          <p:nvPr>
            <p:ph type="title" idx="4294967295"/>
          </p:nvPr>
        </p:nvSpPr>
        <p:spPr>
          <a:xfrm>
            <a:off x="0" y="163513"/>
            <a:ext cx="8569325" cy="449262"/>
          </a:xfrm>
          <a:prstGeom prst="rect">
            <a:avLst/>
          </a:prstGeom>
        </p:spPr>
        <p:txBody>
          <a:bodyPr>
            <a:normAutofit/>
          </a:bodyPr>
          <a:lstStyle/>
          <a:p>
            <a:r>
              <a:rPr lang="en-US" dirty="0"/>
              <a:t>Talend Open Studio for DI: some components</a:t>
            </a:r>
          </a:p>
        </p:txBody>
      </p:sp>
      <p:pic>
        <p:nvPicPr>
          <p:cNvPr id="4" name="Picture 3">
            <a:extLst>
              <a:ext uri="{FF2B5EF4-FFF2-40B4-BE49-F238E27FC236}">
                <a16:creationId xmlns:a16="http://schemas.microsoft.com/office/drawing/2014/main" id="{4254CE57-36BE-FD4B-B1C3-9A563D0F7022}"/>
              </a:ext>
            </a:extLst>
          </p:cNvPr>
          <p:cNvPicPr>
            <a:picLocks noChangeAspect="1"/>
          </p:cNvPicPr>
          <p:nvPr/>
        </p:nvPicPr>
        <p:blipFill>
          <a:blip r:embed="rId3"/>
          <a:stretch>
            <a:fillRect/>
          </a:stretch>
        </p:blipFill>
        <p:spPr>
          <a:xfrm>
            <a:off x="2537797" y="2178859"/>
            <a:ext cx="1363307" cy="1898892"/>
          </a:xfrm>
          <a:prstGeom prst="rect">
            <a:avLst/>
          </a:prstGeom>
        </p:spPr>
      </p:pic>
      <p:pic>
        <p:nvPicPr>
          <p:cNvPr id="7" name="Picture 6">
            <a:extLst>
              <a:ext uri="{FF2B5EF4-FFF2-40B4-BE49-F238E27FC236}">
                <a16:creationId xmlns:a16="http://schemas.microsoft.com/office/drawing/2014/main" id="{E428FCC7-8466-CF43-9393-33443591981A}"/>
              </a:ext>
            </a:extLst>
          </p:cNvPr>
          <p:cNvPicPr>
            <a:picLocks noChangeAspect="1"/>
          </p:cNvPicPr>
          <p:nvPr/>
        </p:nvPicPr>
        <p:blipFill>
          <a:blip r:embed="rId4"/>
          <a:stretch>
            <a:fillRect/>
          </a:stretch>
        </p:blipFill>
        <p:spPr>
          <a:xfrm>
            <a:off x="7277100" y="1946253"/>
            <a:ext cx="1866900" cy="2131498"/>
          </a:xfrm>
          <a:prstGeom prst="rect">
            <a:avLst/>
          </a:prstGeom>
        </p:spPr>
      </p:pic>
    </p:spTree>
    <p:extLst>
      <p:ext uri="{BB962C8B-B14F-4D97-AF65-F5344CB8AC3E}">
        <p14:creationId xmlns:p14="http://schemas.microsoft.com/office/powerpoint/2010/main" val="194127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www.openarc.it/images/PDI%20(Kett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7" y="263723"/>
            <a:ext cx="1835944" cy="650082"/>
          </a:xfrm>
          <a:prstGeom prst="rect">
            <a:avLst/>
          </a:prstGeom>
          <a:solidFill>
            <a:schemeClr val="tx1"/>
          </a:solidFill>
        </p:spPr>
      </p:pic>
      <p:pic>
        <p:nvPicPr>
          <p:cNvPr id="17414" name="Picture 6" descr="http://www.pentaho.com/images/transformation_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839" y="913805"/>
            <a:ext cx="5798321" cy="39500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E57B0-909F-1072-8016-7541B4C193CC}"/>
              </a:ext>
            </a:extLst>
          </p:cNvPr>
          <p:cNvSpPr/>
          <p:nvPr/>
        </p:nvSpPr>
        <p:spPr>
          <a:xfrm>
            <a:off x="2032000" y="-626765"/>
            <a:ext cx="4572000" cy="923330"/>
          </a:xfrm>
          <a:prstGeom prst="rect">
            <a:avLst/>
          </a:prstGeom>
        </p:spPr>
        <p:txBody>
          <a:bodyPr>
            <a:spAutoFit/>
          </a:bodyPr>
          <a:lstStyle/>
          <a:p>
            <a:r>
              <a:rPr lang="en-NL" dirty="0"/>
              <a:t>Re: Status update: (Aanvraag niet-standaard werkplek / of accessoires) Melding nummer M22053684</a:t>
            </a:r>
          </a:p>
        </p:txBody>
      </p:sp>
    </p:spTree>
    <p:extLst>
      <p:ext uri="{BB962C8B-B14F-4D97-AF65-F5344CB8AC3E}">
        <p14:creationId xmlns:p14="http://schemas.microsoft.com/office/powerpoint/2010/main" val="230551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0" cy="0"/>
          </a:xfrm>
          <a:prstGeom prst="rect">
            <a:avLst/>
          </a:prstGeom>
        </p:spPr>
        <p:txBody>
          <a:bodyPr>
            <a:noAutofit/>
          </a:bodyPr>
          <a:lstStyle/>
          <a:p>
            <a:r>
              <a:rPr lang="en-GB" sz="2800" dirty="0">
                <a:solidFill>
                  <a:schemeClr val="accent4">
                    <a:lumMod val="75000"/>
                  </a:schemeClr>
                </a:solidFill>
              </a:rPr>
              <a:t>References </a:t>
            </a:r>
          </a:p>
        </p:txBody>
      </p:sp>
      <p:pic>
        <p:nvPicPr>
          <p:cNvPr id="5" name="Picture 2" descr="Cover for Principles of Data Inte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97" y="1189208"/>
            <a:ext cx="1999786" cy="24688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7819" y="3725597"/>
            <a:ext cx="9164436" cy="461665"/>
          </a:xfrm>
          <a:prstGeom prst="rect">
            <a:avLst/>
          </a:prstGeom>
        </p:spPr>
        <p:txBody>
          <a:bodyPr wrap="square">
            <a:spAutoFit/>
          </a:bodyPr>
          <a:lstStyle/>
          <a:p>
            <a:r>
              <a:rPr lang="en-US" sz="1200" dirty="0">
                <a:hlinkClick r:id="rId3"/>
              </a:rPr>
              <a:t>https://www.sciencedirect.com/book/9780124160446/principles-of-data-integration</a:t>
            </a:r>
            <a:endParaRPr lang="en-US" sz="1200" dirty="0"/>
          </a:p>
          <a:p>
            <a:endParaRPr lang="en-US" sz="1200" dirty="0"/>
          </a:p>
        </p:txBody>
      </p:sp>
      <p:sp>
        <p:nvSpPr>
          <p:cNvPr id="7" name="TextBox 6"/>
          <p:cNvSpPr txBox="1"/>
          <p:nvPr/>
        </p:nvSpPr>
        <p:spPr>
          <a:xfrm>
            <a:off x="257819" y="3947065"/>
            <a:ext cx="8455964" cy="307777"/>
          </a:xfrm>
          <a:prstGeom prst="rect">
            <a:avLst/>
          </a:prstGeom>
          <a:noFill/>
        </p:spPr>
        <p:txBody>
          <a:bodyPr wrap="square" rtlCol="0">
            <a:spAutoFit/>
          </a:bodyPr>
          <a:lstStyle/>
          <a:p>
            <a:r>
              <a:rPr lang="en-US" sz="1400" dirty="0"/>
              <a:t>The students should be able to download this book with a </a:t>
            </a:r>
            <a:r>
              <a:rPr lang="en-US" sz="1400" dirty="0" err="1"/>
              <a:t>Tu</a:t>
            </a:r>
            <a:r>
              <a:rPr lang="en-US" sz="1400" dirty="0"/>
              <a:t>/e account (e.g., at JADS or using VPN)</a:t>
            </a:r>
          </a:p>
        </p:txBody>
      </p:sp>
      <p:pic>
        <p:nvPicPr>
          <p:cNvPr id="17412" name="Picture 4" descr="https://www.db-book.com/db7/images/db7-cov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0094" y="430577"/>
            <a:ext cx="1844702" cy="227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844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a:t>
            </a:fld>
            <a:r>
              <a:rPr lang="nl-NL"/>
              <a:t>]</a:t>
            </a:r>
            <a:endParaRPr lang="nl-NL" dirty="0"/>
          </a:p>
        </p:txBody>
      </p:sp>
      <p:sp>
        <p:nvSpPr>
          <p:cNvPr id="2" name="Title 1">
            <a:extLst>
              <a:ext uri="{FF2B5EF4-FFF2-40B4-BE49-F238E27FC236}">
                <a16:creationId xmlns:a16="http://schemas.microsoft.com/office/drawing/2014/main" id="{94A46156-0355-8A43-AD9B-165D65C9A584}"/>
              </a:ext>
            </a:extLst>
          </p:cNvPr>
          <p:cNvSpPr>
            <a:spLocks noGrp="1"/>
          </p:cNvSpPr>
          <p:nvPr>
            <p:ph type="title" idx="4294967295"/>
          </p:nvPr>
        </p:nvSpPr>
        <p:spPr>
          <a:xfrm>
            <a:off x="0" y="442913"/>
            <a:ext cx="7847013" cy="350837"/>
          </a:xfrm>
          <a:prstGeom prst="rect">
            <a:avLst/>
          </a:prstGeom>
        </p:spPr>
        <p:txBody>
          <a:bodyPr>
            <a:noAutofit/>
          </a:bodyPr>
          <a:lstStyle/>
          <a:p>
            <a:r>
              <a:rPr lang="en-US" sz="2800" dirty="0">
                <a:solidFill>
                  <a:schemeClr val="accent4">
                    <a:lumMod val="75000"/>
                  </a:schemeClr>
                </a:solidFill>
              </a:rPr>
              <a:t>Data Quality Dimensions</a:t>
            </a:r>
          </a:p>
        </p:txBody>
      </p:sp>
      <p:sp>
        <p:nvSpPr>
          <p:cNvPr id="3" name="Content Placeholder 2">
            <a:extLst>
              <a:ext uri="{FF2B5EF4-FFF2-40B4-BE49-F238E27FC236}">
                <a16:creationId xmlns:a16="http://schemas.microsoft.com/office/drawing/2014/main" id="{0703BEB2-187F-5C4F-9EEC-B3041315A428}"/>
              </a:ext>
            </a:extLst>
          </p:cNvPr>
          <p:cNvSpPr>
            <a:spLocks noGrp="1"/>
          </p:cNvSpPr>
          <p:nvPr>
            <p:ph idx="4294967295"/>
          </p:nvPr>
        </p:nvSpPr>
        <p:spPr>
          <a:xfrm>
            <a:off x="0" y="1044575"/>
            <a:ext cx="8369300" cy="2435225"/>
          </a:xfrm>
          <a:prstGeom prst="rect">
            <a:avLst/>
          </a:prstGeom>
        </p:spPr>
        <p:txBody>
          <a:bodyPr>
            <a:noAutofit/>
          </a:bodyPr>
          <a:lstStyle/>
          <a:p>
            <a:r>
              <a:rPr lang="en-US" dirty="0">
                <a:solidFill>
                  <a:srgbClr val="000099"/>
                </a:solidFill>
              </a:rPr>
              <a:t>Accuracy</a:t>
            </a:r>
            <a:r>
              <a:rPr lang="en-US" dirty="0"/>
              <a:t>: Degree to which data correctly reflects the real world or a surrogate source</a:t>
            </a:r>
          </a:p>
          <a:p>
            <a:r>
              <a:rPr lang="en-US" dirty="0">
                <a:solidFill>
                  <a:srgbClr val="000099"/>
                </a:solidFill>
              </a:rPr>
              <a:t>Correctness</a:t>
            </a:r>
            <a:r>
              <a:rPr lang="en-US" dirty="0"/>
              <a:t>: Degree to which reported information values conform with the true or accepted values (Fitness)</a:t>
            </a:r>
          </a:p>
          <a:p>
            <a:r>
              <a:rPr lang="en-US" dirty="0">
                <a:solidFill>
                  <a:srgbClr val="000099"/>
                </a:solidFill>
              </a:rPr>
              <a:t>Consistency/Validity</a:t>
            </a:r>
            <a:r>
              <a:rPr lang="en-US" dirty="0"/>
              <a:t>: </a:t>
            </a:r>
          </a:p>
          <a:p>
            <a:pPr lvl="1"/>
            <a:r>
              <a:rPr lang="en-US" dirty="0"/>
              <a:t>Degree to which data is synchronized across all sources</a:t>
            </a:r>
          </a:p>
          <a:p>
            <a:pPr lvl="1"/>
            <a:r>
              <a:rPr lang="en-US" dirty="0"/>
              <a:t>Degree of freedom from variation or contradiction</a:t>
            </a:r>
          </a:p>
          <a:p>
            <a:pPr lvl="1"/>
            <a:r>
              <a:rPr lang="en-US" dirty="0"/>
              <a:t>Degree of satisfaction of constraints (including syntax/format/semantics)</a:t>
            </a:r>
          </a:p>
        </p:txBody>
      </p:sp>
    </p:spTree>
    <p:extLst>
      <p:ext uri="{BB962C8B-B14F-4D97-AF65-F5344CB8AC3E}">
        <p14:creationId xmlns:p14="http://schemas.microsoft.com/office/powerpoint/2010/main" val="858377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Segnaposto numero diapositiva 3"/>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50</a:t>
            </a:fld>
            <a:endParaRPr lang="en-US" altLang="en-US" b="0"/>
          </a:p>
        </p:txBody>
      </p:sp>
      <p:sp>
        <p:nvSpPr>
          <p:cNvPr id="60418" name="Titolo 1"/>
          <p:cNvSpPr>
            <a:spLocks noGrp="1"/>
          </p:cNvSpPr>
          <p:nvPr>
            <p:ph type="title" idx="4294967295"/>
          </p:nvPr>
        </p:nvSpPr>
        <p:spPr>
          <a:xfrm>
            <a:off x="0" y="0"/>
            <a:ext cx="0" cy="0"/>
          </a:xfrm>
          <a:prstGeom prst="rect">
            <a:avLst/>
          </a:prstGeom>
        </p:spPr>
        <p:txBody>
          <a:bodyPr>
            <a:normAutofit fontScale="90000"/>
          </a:bodyPr>
          <a:lstStyle/>
          <a:p>
            <a:r>
              <a:rPr lang="en-US" altLang="en-US" dirty="0"/>
              <a:t>References</a:t>
            </a:r>
          </a:p>
        </p:txBody>
      </p:sp>
      <p:sp>
        <p:nvSpPr>
          <p:cNvPr id="60419" name="Segnaposto contenuto 2"/>
          <p:cNvSpPr>
            <a:spLocks noGrp="1"/>
          </p:cNvSpPr>
          <p:nvPr>
            <p:ph idx="4294967295"/>
          </p:nvPr>
        </p:nvSpPr>
        <p:spPr>
          <a:xfrm>
            <a:off x="0" y="0"/>
            <a:ext cx="0" cy="0"/>
          </a:xfrm>
          <a:prstGeom prst="rect">
            <a:avLst/>
          </a:prstGeom>
        </p:spPr>
        <p:txBody>
          <a:bodyPr>
            <a:noAutofit/>
          </a:bodyPr>
          <a:lstStyle/>
          <a:p>
            <a:pPr marL="266700" indent="-266700">
              <a:buNone/>
            </a:pPr>
            <a:endParaRPr lang="en-US" altLang="en-US" sz="1200" dirty="0"/>
          </a:p>
          <a:p>
            <a:pPr marL="266700" indent="-266700">
              <a:buNone/>
            </a:pPr>
            <a:endParaRPr lang="en-US" altLang="en-US" sz="1200" dirty="0"/>
          </a:p>
        </p:txBody>
      </p:sp>
      <p:sp>
        <p:nvSpPr>
          <p:cNvPr id="2" name="TextBox 1">
            <a:extLst>
              <a:ext uri="{FF2B5EF4-FFF2-40B4-BE49-F238E27FC236}">
                <a16:creationId xmlns:a16="http://schemas.microsoft.com/office/drawing/2014/main" id="{6C67831F-6309-8E4C-8163-0FA2155B3249}"/>
              </a:ext>
            </a:extLst>
          </p:cNvPr>
          <p:cNvSpPr txBox="1"/>
          <p:nvPr/>
        </p:nvSpPr>
        <p:spPr>
          <a:xfrm>
            <a:off x="212435" y="450715"/>
            <a:ext cx="8734697" cy="3539430"/>
          </a:xfrm>
          <a:prstGeom prst="rect">
            <a:avLst/>
          </a:prstGeom>
          <a:noFill/>
        </p:spPr>
        <p:txBody>
          <a:bodyPr wrap="square" rtlCol="0">
            <a:spAutoFit/>
          </a:bodyPr>
          <a:lstStyle/>
          <a:p>
            <a:endParaRPr lang="en-GB" sz="1400" dirty="0"/>
          </a:p>
          <a:p>
            <a:r>
              <a:rPr lang="en-GB" sz="1400" dirty="0"/>
              <a:t>[1] Roland </a:t>
            </a:r>
            <a:r>
              <a:rPr lang="en-GB" sz="1400" dirty="0" err="1"/>
              <a:t>Bouman</a:t>
            </a:r>
            <a:r>
              <a:rPr lang="en-GB" sz="1400" dirty="0"/>
              <a:t>, Trends in Data Warehouse Data </a:t>
            </a:r>
            <a:r>
              <a:rPr lang="en-GB" sz="1400" dirty="0" err="1"/>
              <a:t>Modeling</a:t>
            </a:r>
            <a:r>
              <a:rPr lang="en-GB" sz="1400" dirty="0"/>
              <a:t>: Data Vault and Anchor </a:t>
            </a:r>
            <a:r>
              <a:rPr lang="en-GB" sz="1400" dirty="0" err="1"/>
              <a:t>Modeling</a:t>
            </a:r>
            <a:r>
              <a:rPr lang="en-GB" sz="1400" dirty="0"/>
              <a:t>, http://</a:t>
            </a:r>
            <a:r>
              <a:rPr lang="en-GB" sz="1400" dirty="0" err="1"/>
              <a:t>www.percona.com</a:t>
            </a:r>
            <a:r>
              <a:rPr lang="en-GB" sz="1400" dirty="0"/>
              <a:t>/files/presentations/</a:t>
            </a:r>
            <a:r>
              <a:rPr lang="en-GB" sz="1400" dirty="0" err="1"/>
              <a:t>percona</a:t>
            </a:r>
            <a:r>
              <a:rPr lang="en-GB" sz="1400" dirty="0"/>
              <a:t>-live/london-2011/PLUK2011-trends-in-data-warehouse-data-modeling-data-vault-and-anchor-modeling.pdf </a:t>
            </a:r>
          </a:p>
          <a:p>
            <a:endParaRPr lang="en-GB" sz="1400" dirty="0"/>
          </a:p>
          <a:p>
            <a:r>
              <a:rPr lang="en-GB" sz="1400" dirty="0"/>
              <a:t>[2]	Dan </a:t>
            </a:r>
            <a:r>
              <a:rPr lang="en-GB" sz="1400" dirty="0" err="1"/>
              <a:t>Linstedt</a:t>
            </a:r>
            <a:r>
              <a:rPr lang="en-GB" sz="1400" dirty="0"/>
              <a:t>, Data Vault Basics, http://</a:t>
            </a:r>
            <a:r>
              <a:rPr lang="en-GB" sz="1400" dirty="0" err="1"/>
              <a:t>danlinstedt.com</a:t>
            </a:r>
            <a:r>
              <a:rPr lang="en-GB" sz="1400" dirty="0"/>
              <a:t>/about/data-vault-basics/ </a:t>
            </a:r>
          </a:p>
          <a:p>
            <a:endParaRPr lang="en-GB" sz="1400" dirty="0"/>
          </a:p>
          <a:p>
            <a:r>
              <a:rPr lang="en-GB" sz="1400" dirty="0"/>
              <a:t>[3]	Tony Brown, Data Warehouse Implementation with the SAS® System, SAS Institute Inc., Dallas, TX, http://www2.sas.com/proceedings/sugi22/DATAWARE/PAPER132.PDF </a:t>
            </a:r>
          </a:p>
          <a:p>
            <a:endParaRPr lang="en-GB" sz="1400" dirty="0"/>
          </a:p>
          <a:p>
            <a:r>
              <a:rPr lang="en-GB" sz="1400" dirty="0"/>
              <a:t>[4] 	Matteo </a:t>
            </a:r>
            <a:r>
              <a:rPr lang="en-GB" sz="1400" dirty="0" err="1"/>
              <a:t>Golfarelli</a:t>
            </a:r>
            <a:r>
              <a:rPr lang="en-GB" sz="1400" dirty="0"/>
              <a:t>, Stefano </a:t>
            </a:r>
            <a:r>
              <a:rPr lang="en-GB" sz="1400" dirty="0" err="1"/>
              <a:t>Rizzi</a:t>
            </a:r>
            <a:r>
              <a:rPr lang="en-GB" sz="1400" dirty="0"/>
              <a:t>, A Survey on Temporal Data Warehousing, International Journal of Data Warehousing &amp; Mining, 5(1), 1-17, January-March 2009 </a:t>
            </a:r>
          </a:p>
          <a:p>
            <a:endParaRPr lang="en-GB" sz="1400" dirty="0"/>
          </a:p>
          <a:p>
            <a:r>
              <a:rPr lang="en-GB" sz="1400" dirty="0"/>
              <a:t>[5]  Slides  Prof. Stefano </a:t>
            </a:r>
            <a:r>
              <a:rPr lang="en-GB" sz="1400" dirty="0" err="1"/>
              <a:t>Rizzi</a:t>
            </a:r>
            <a:r>
              <a:rPr lang="en-GB" sz="1400" dirty="0"/>
              <a:t> (http://www-</a:t>
            </a:r>
            <a:r>
              <a:rPr lang="en-GB" sz="1400" dirty="0" err="1"/>
              <a:t>db.deis.unibo.it</a:t>
            </a:r>
            <a:r>
              <a:rPr lang="en-GB" sz="1400" dirty="0"/>
              <a:t>/~</a:t>
            </a:r>
            <a:r>
              <a:rPr lang="en-GB" sz="1400" dirty="0" err="1"/>
              <a:t>srizzi</a:t>
            </a:r>
            <a:r>
              <a:rPr lang="en-GB" sz="1400" dirty="0"/>
              <a:t>/) e il </a:t>
            </a:r>
            <a:r>
              <a:rPr lang="en-GB" sz="1400" dirty="0" err="1"/>
              <a:t>Dott</a:t>
            </a:r>
            <a:r>
              <a:rPr lang="en-GB" sz="1400" dirty="0"/>
              <a:t>. Angelo </a:t>
            </a:r>
            <a:r>
              <a:rPr lang="en-GB" sz="1400" dirty="0" err="1"/>
              <a:t>Sironi</a:t>
            </a:r>
            <a:endParaRPr lang="en-GB" sz="1400" dirty="0"/>
          </a:p>
          <a:p>
            <a:endParaRPr lang="en-GB" sz="1400" dirty="0"/>
          </a:p>
          <a:p>
            <a:r>
              <a:rPr lang="en-GB" sz="1400" dirty="0"/>
              <a:t>[6]	Kimball Group, Articles &amp; Papers, http://</a:t>
            </a:r>
            <a:r>
              <a:rPr lang="en-GB" sz="1400" dirty="0" err="1"/>
              <a:t>www.kimballgroup.com</a:t>
            </a:r>
            <a:r>
              <a:rPr lang="en-GB" sz="1400" dirty="0"/>
              <a:t>/html/</a:t>
            </a:r>
            <a:r>
              <a:rPr lang="en-GB" sz="1400" dirty="0" err="1"/>
              <a:t>articles.html</a:t>
            </a:r>
            <a:r>
              <a:rPr lang="en-GB" sz="1400" dirty="0"/>
              <a:t> </a:t>
            </a:r>
          </a:p>
        </p:txBody>
      </p:sp>
    </p:spTree>
    <p:extLst>
      <p:ext uri="{BB962C8B-B14F-4D97-AF65-F5344CB8AC3E}">
        <p14:creationId xmlns:p14="http://schemas.microsoft.com/office/powerpoint/2010/main" val="1875056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Segnaposto numero diapositiva 3"/>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51</a:t>
            </a:fld>
            <a:endParaRPr lang="en-US" altLang="en-US" b="0"/>
          </a:p>
        </p:txBody>
      </p:sp>
      <p:sp>
        <p:nvSpPr>
          <p:cNvPr id="61442" name="Titolo 1"/>
          <p:cNvSpPr>
            <a:spLocks noGrp="1"/>
          </p:cNvSpPr>
          <p:nvPr>
            <p:ph type="title" idx="4294967295"/>
          </p:nvPr>
        </p:nvSpPr>
        <p:spPr>
          <a:xfrm>
            <a:off x="0" y="0"/>
            <a:ext cx="0" cy="0"/>
          </a:xfrm>
          <a:prstGeom prst="rect">
            <a:avLst/>
          </a:prstGeom>
        </p:spPr>
        <p:txBody>
          <a:bodyPr>
            <a:normAutofit fontScale="90000"/>
          </a:bodyPr>
          <a:lstStyle/>
          <a:p>
            <a:r>
              <a:rPr lang="en-US" altLang="en-US" dirty="0"/>
              <a:t>References</a:t>
            </a:r>
          </a:p>
        </p:txBody>
      </p:sp>
      <p:sp>
        <p:nvSpPr>
          <p:cNvPr id="2" name="TextBox 1">
            <a:extLst>
              <a:ext uri="{FF2B5EF4-FFF2-40B4-BE49-F238E27FC236}">
                <a16:creationId xmlns:a16="http://schemas.microsoft.com/office/drawing/2014/main" id="{C399E283-7669-904D-80C4-CE84B8AFD395}"/>
              </a:ext>
            </a:extLst>
          </p:cNvPr>
          <p:cNvSpPr txBox="1"/>
          <p:nvPr/>
        </p:nvSpPr>
        <p:spPr>
          <a:xfrm>
            <a:off x="182880" y="740228"/>
            <a:ext cx="7289074" cy="2677656"/>
          </a:xfrm>
          <a:prstGeom prst="rect">
            <a:avLst/>
          </a:prstGeom>
          <a:noFill/>
        </p:spPr>
        <p:txBody>
          <a:bodyPr wrap="square" rtlCol="0">
            <a:spAutoFit/>
          </a:bodyPr>
          <a:lstStyle/>
          <a:p>
            <a:r>
              <a:rPr lang="en-GB" sz="1400" dirty="0"/>
              <a:t>[7] Claudia Imhoff e al., Mastering Data Warehouse Design: Relational and Dimensional Techniques, Wiley Publishing, Inc., 2003</a:t>
            </a:r>
          </a:p>
          <a:p>
            <a:endParaRPr lang="en-GB" sz="1400" dirty="0"/>
          </a:p>
          <a:p>
            <a:r>
              <a:rPr lang="en-GB" sz="1400" dirty="0"/>
              <a:t>[8]	H.J. Watson &amp; T. </a:t>
            </a:r>
            <a:r>
              <a:rPr lang="en-GB" sz="1400" dirty="0" err="1"/>
              <a:t>Ariyachandra</a:t>
            </a:r>
            <a:r>
              <a:rPr lang="en-GB" sz="1400" dirty="0"/>
              <a:t>, Data Warehouse Architectures: Factors in the Selection Decision and the Success of the Architectures,  2005 (http://</a:t>
            </a:r>
            <a:r>
              <a:rPr lang="en-GB" sz="1400" dirty="0" err="1"/>
              <a:t>www.terry.uga.edu</a:t>
            </a:r>
            <a:r>
              <a:rPr lang="en-GB" sz="1400" dirty="0"/>
              <a:t>/~</a:t>
            </a:r>
            <a:r>
              <a:rPr lang="en-GB" sz="1400" dirty="0" err="1"/>
              <a:t>hwatson</a:t>
            </a:r>
            <a:r>
              <a:rPr lang="en-GB" sz="1400" dirty="0"/>
              <a:t>/</a:t>
            </a:r>
            <a:r>
              <a:rPr lang="en-GB" sz="1400" dirty="0" err="1"/>
              <a:t>DW_Architecture_Report.pdf</a:t>
            </a:r>
            <a:r>
              <a:rPr lang="en-GB" sz="1400" dirty="0"/>
              <a:t> )</a:t>
            </a:r>
          </a:p>
          <a:p>
            <a:endParaRPr lang="en-GB" sz="1400" dirty="0"/>
          </a:p>
          <a:p>
            <a:r>
              <a:rPr lang="en-GB" sz="1400" dirty="0"/>
              <a:t>[9] William H. </a:t>
            </a:r>
            <a:r>
              <a:rPr lang="en-GB" sz="1400" dirty="0" err="1"/>
              <a:t>Inmon</a:t>
            </a:r>
            <a:r>
              <a:rPr lang="en-GB" sz="1400" dirty="0"/>
              <a:t>, Building the Data Warehouse, Fourth Edition, Wiley Publishing Inc., 2005</a:t>
            </a:r>
          </a:p>
          <a:p>
            <a:endParaRPr lang="en-GB" sz="1400" dirty="0"/>
          </a:p>
          <a:p>
            <a:r>
              <a:rPr lang="en-GB" sz="1400" dirty="0"/>
              <a:t>[10]	R. Kimball &amp; M. Ross, The Data </a:t>
            </a:r>
            <a:r>
              <a:rPr lang="en-GB" sz="1400" dirty="0" err="1"/>
              <a:t>Warehosue</a:t>
            </a:r>
            <a:r>
              <a:rPr lang="en-GB" sz="1400" dirty="0"/>
              <a:t> </a:t>
            </a:r>
            <a:r>
              <a:rPr lang="en-GB" sz="1400" dirty="0" err="1"/>
              <a:t>Tollkit</a:t>
            </a:r>
            <a:r>
              <a:rPr lang="en-GB" sz="1400" dirty="0"/>
              <a:t>, Second Edition, Wiley Publishing Inc., 2002</a:t>
            </a:r>
            <a:endParaRPr lang="en-IT" sz="1400" dirty="0"/>
          </a:p>
        </p:txBody>
      </p:sp>
    </p:spTree>
    <p:extLst>
      <p:ext uri="{BB962C8B-B14F-4D97-AF65-F5344CB8AC3E}">
        <p14:creationId xmlns:p14="http://schemas.microsoft.com/office/powerpoint/2010/main" val="1076851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00A28C-3085-3483-0160-67447594F430}"/>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52</a:t>
            </a:fld>
            <a:r>
              <a:rPr lang="nl-NL"/>
              <a:t>]</a:t>
            </a:r>
            <a:endParaRPr lang="nl-NL" dirty="0"/>
          </a:p>
        </p:txBody>
      </p:sp>
      <p:grpSp>
        <p:nvGrpSpPr>
          <p:cNvPr id="4" name="Group 3">
            <a:extLst>
              <a:ext uri="{FF2B5EF4-FFF2-40B4-BE49-F238E27FC236}">
                <a16:creationId xmlns:a16="http://schemas.microsoft.com/office/drawing/2014/main" id="{D2BF7356-C320-BD1A-B8C3-9AA8649F4AD8}"/>
              </a:ext>
            </a:extLst>
          </p:cNvPr>
          <p:cNvGrpSpPr/>
          <p:nvPr/>
        </p:nvGrpSpPr>
        <p:grpSpPr>
          <a:xfrm>
            <a:off x="5255173" y="327157"/>
            <a:ext cx="3888827" cy="3937825"/>
            <a:chOff x="2471432" y="128295"/>
            <a:chExt cx="3888827" cy="3937825"/>
          </a:xfrm>
        </p:grpSpPr>
        <p:pic>
          <p:nvPicPr>
            <p:cNvPr id="5122" name="Picture 2" descr="Lab icons - Vectorain - Free Vectors, Icons, Logos and More">
              <a:extLst>
                <a:ext uri="{FF2B5EF4-FFF2-40B4-BE49-F238E27FC236}">
                  <a16:creationId xmlns:a16="http://schemas.microsoft.com/office/drawing/2014/main" id="{85F6FCA1-7B2B-39A2-0F54-E2F5FD54A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909" y="128295"/>
              <a:ext cx="3302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114CFAE-EFBE-DDA1-8E5A-93D843C5CBF6}"/>
                </a:ext>
              </a:extLst>
            </p:cNvPr>
            <p:cNvSpPr/>
            <p:nvPr/>
          </p:nvSpPr>
          <p:spPr>
            <a:xfrm>
              <a:off x="2471432" y="2960614"/>
              <a:ext cx="3888827" cy="110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
        <p:nvSpPr>
          <p:cNvPr id="5" name="Rectangle 4">
            <a:extLst>
              <a:ext uri="{FF2B5EF4-FFF2-40B4-BE49-F238E27FC236}">
                <a16:creationId xmlns:a16="http://schemas.microsoft.com/office/drawing/2014/main" id="{C3828D6F-2915-8DF7-611F-2939B866BDDA}"/>
              </a:ext>
            </a:extLst>
          </p:cNvPr>
          <p:cNvSpPr/>
          <p:nvPr/>
        </p:nvSpPr>
        <p:spPr>
          <a:xfrm>
            <a:off x="583605" y="921678"/>
            <a:ext cx="5297156" cy="2031325"/>
          </a:xfrm>
          <a:prstGeom prst="rect">
            <a:avLst/>
          </a:prstGeom>
        </p:spPr>
        <p:txBody>
          <a:bodyPr wrap="none">
            <a:spAutoFit/>
          </a:bodyPr>
          <a:lstStyle/>
          <a:p>
            <a:r>
              <a:rPr lang="en-US" sz="5400" b="1" dirty="0">
                <a:solidFill>
                  <a:schemeClr val="accent4">
                    <a:lumMod val="75000"/>
                  </a:schemeClr>
                </a:solidFill>
              </a:rPr>
              <a:t>LAB SESSION:</a:t>
            </a:r>
          </a:p>
          <a:p>
            <a:endParaRPr lang="en-US" b="1" dirty="0"/>
          </a:p>
          <a:p>
            <a:endParaRPr lang="en-US" b="1" dirty="0"/>
          </a:p>
          <a:p>
            <a:r>
              <a:rPr lang="en-US" sz="3600" b="1" dirty="0"/>
              <a:t>Data Quality in ACTION</a:t>
            </a:r>
          </a:p>
        </p:txBody>
      </p:sp>
    </p:spTree>
    <p:extLst>
      <p:ext uri="{BB962C8B-B14F-4D97-AF65-F5344CB8AC3E}">
        <p14:creationId xmlns:p14="http://schemas.microsoft.com/office/powerpoint/2010/main" val="1801000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idx="4294967295"/>
          </p:nvPr>
        </p:nvSpPr>
        <p:spPr>
          <a:xfrm>
            <a:off x="0" y="3217863"/>
            <a:ext cx="7954963" cy="1227137"/>
          </a:xfrm>
          <a:prstGeom prst="rect">
            <a:avLst/>
          </a:prstGeom>
        </p:spPr>
        <p:txBody>
          <a:bodyPr>
            <a:normAutofit/>
          </a:bodyPr>
          <a:lstStyle/>
          <a:p>
            <a:r>
              <a:rPr lang="en-US" dirty="0"/>
              <a:t>			</a:t>
            </a:r>
            <a:br>
              <a:rPr lang="en-US" dirty="0"/>
            </a:br>
            <a:br>
              <a:rPr lang="en-US" dirty="0"/>
            </a:br>
            <a:br>
              <a:rPr lang="en-US" dirty="0"/>
            </a:br>
            <a:endParaRPr lang="nl-NL" dirty="0"/>
          </a:p>
        </p:txBody>
      </p:sp>
      <p:sp>
        <p:nvSpPr>
          <p:cNvPr id="4" name="Tekstvak 5">
            <a:extLst>
              <a:ext uri="{FF2B5EF4-FFF2-40B4-BE49-F238E27FC236}">
                <a16:creationId xmlns:a16="http://schemas.microsoft.com/office/drawing/2014/main" id="{FAEA39EF-A625-1741-84BA-92C8B46E84C2}"/>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sp>
        <p:nvSpPr>
          <p:cNvPr id="7" name="Rectangle 6">
            <a:extLst>
              <a:ext uri="{FF2B5EF4-FFF2-40B4-BE49-F238E27FC236}">
                <a16:creationId xmlns:a16="http://schemas.microsoft.com/office/drawing/2014/main" id="{2296D8C3-DBEC-8949-8AD8-67DA9BF40614}"/>
              </a:ext>
            </a:extLst>
          </p:cNvPr>
          <p:cNvSpPr/>
          <p:nvPr/>
        </p:nvSpPr>
        <p:spPr>
          <a:xfrm>
            <a:off x="324850" y="663168"/>
            <a:ext cx="8819150" cy="2062103"/>
          </a:xfrm>
          <a:prstGeom prst="rect">
            <a:avLst/>
          </a:prstGeom>
        </p:spPr>
        <p:txBody>
          <a:bodyPr wrap="square">
            <a:spAutoFit/>
          </a:bodyPr>
          <a:lstStyle/>
          <a:p>
            <a:r>
              <a:rPr lang="en-US" sz="3200" b="1" dirty="0"/>
              <a:t>STEP-1:</a:t>
            </a:r>
          </a:p>
          <a:p>
            <a:endParaRPr lang="en-IT" sz="3200" b="1" dirty="0"/>
          </a:p>
          <a:p>
            <a:pPr marL="457200" indent="-457200">
              <a:buFontTx/>
              <a:buChar char="-"/>
            </a:pPr>
            <a:r>
              <a:rPr lang="en-GB" sz="3200" dirty="0"/>
              <a:t>F</a:t>
            </a:r>
            <a:r>
              <a:rPr lang="en-IT" sz="3200" dirty="0"/>
              <a:t>ind an online dataset here </a:t>
            </a:r>
            <a:r>
              <a:rPr lang="en-IT" sz="3200" dirty="0">
                <a:sym typeface="Wingdings" pitchFamily="2" charset="2"/>
              </a:rPr>
              <a:t> </a:t>
            </a:r>
            <a:r>
              <a:rPr lang="en-GB" sz="3200" dirty="0">
                <a:sym typeface="Wingdings" pitchFamily="2" charset="2"/>
                <a:hlinkClick r:id="rId3"/>
              </a:rPr>
              <a:t>https://datasetsearch.research.google.com/</a:t>
            </a:r>
            <a:endParaRPr lang="en-GB" sz="3200" dirty="0">
              <a:sym typeface="Wingdings" pitchFamily="2" charset="2"/>
            </a:endParaRPr>
          </a:p>
        </p:txBody>
      </p:sp>
    </p:spTree>
    <p:extLst>
      <p:ext uri="{BB962C8B-B14F-4D97-AF65-F5344CB8AC3E}">
        <p14:creationId xmlns:p14="http://schemas.microsoft.com/office/powerpoint/2010/main" val="2194795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D6794-F400-8BE1-C7AC-BE4CF9337BC4}"/>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54</a:t>
            </a:fld>
            <a:r>
              <a:rPr lang="nl-NL"/>
              <a:t>]</a:t>
            </a:r>
            <a:endParaRPr lang="nl-NL" dirty="0"/>
          </a:p>
        </p:txBody>
      </p:sp>
      <p:pic>
        <p:nvPicPr>
          <p:cNvPr id="3" name="Picture 2">
            <a:extLst>
              <a:ext uri="{FF2B5EF4-FFF2-40B4-BE49-F238E27FC236}">
                <a16:creationId xmlns:a16="http://schemas.microsoft.com/office/drawing/2014/main" id="{B42BD14D-2571-E109-797F-171D0B72AAAC}"/>
              </a:ext>
            </a:extLst>
          </p:cNvPr>
          <p:cNvPicPr>
            <a:picLocks noChangeAspect="1"/>
          </p:cNvPicPr>
          <p:nvPr/>
        </p:nvPicPr>
        <p:blipFill>
          <a:blip r:embed="rId2"/>
          <a:stretch>
            <a:fillRect/>
          </a:stretch>
        </p:blipFill>
        <p:spPr>
          <a:xfrm>
            <a:off x="755743" y="0"/>
            <a:ext cx="7632513" cy="5143500"/>
          </a:xfrm>
          <a:prstGeom prst="rect">
            <a:avLst/>
          </a:prstGeom>
        </p:spPr>
      </p:pic>
    </p:spTree>
    <p:extLst>
      <p:ext uri="{BB962C8B-B14F-4D97-AF65-F5344CB8AC3E}">
        <p14:creationId xmlns:p14="http://schemas.microsoft.com/office/powerpoint/2010/main" val="883747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6D8C3-DBEC-8949-8AD8-67DA9BF40614}"/>
              </a:ext>
            </a:extLst>
          </p:cNvPr>
          <p:cNvSpPr/>
          <p:nvPr/>
        </p:nvSpPr>
        <p:spPr>
          <a:xfrm>
            <a:off x="324850" y="663168"/>
            <a:ext cx="8819150" cy="1938992"/>
          </a:xfrm>
          <a:prstGeom prst="rect">
            <a:avLst/>
          </a:prstGeom>
        </p:spPr>
        <p:txBody>
          <a:bodyPr wrap="square">
            <a:spAutoFit/>
          </a:bodyPr>
          <a:lstStyle/>
          <a:p>
            <a:r>
              <a:rPr lang="en-US" sz="3200" b="1" dirty="0"/>
              <a:t>STEP-2:</a:t>
            </a:r>
          </a:p>
          <a:p>
            <a:endParaRPr lang="en-US" sz="3200" b="1" dirty="0"/>
          </a:p>
          <a:p>
            <a:pPr marL="457200" indent="-457200">
              <a:buFont typeface="Arial" panose="020B0604020202020204" pitchFamily="34" charset="0"/>
              <a:buChar char="•"/>
            </a:pPr>
            <a:r>
              <a:rPr lang="en-GB" sz="2400" dirty="0">
                <a:sym typeface="Wingdings" pitchFamily="2" charset="2"/>
              </a:rPr>
              <a:t>Select a tool from the list QR-Coded Below!</a:t>
            </a:r>
          </a:p>
          <a:p>
            <a:endParaRPr lang="en-GB" sz="3200" b="1" dirty="0">
              <a:sym typeface="Wingdings" pitchFamily="2" charset="2"/>
            </a:endParaRPr>
          </a:p>
        </p:txBody>
      </p:sp>
      <p:sp>
        <p:nvSpPr>
          <p:cNvPr id="6" name="Tekstvak 5">
            <a:extLst>
              <a:ext uri="{FF2B5EF4-FFF2-40B4-BE49-F238E27FC236}">
                <a16:creationId xmlns:a16="http://schemas.microsoft.com/office/drawing/2014/main" id="{37ACA574-DE1B-0C94-B2B8-8CCEB4A0824D}"/>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pic>
        <p:nvPicPr>
          <p:cNvPr id="2" name="Picture 1" descr="A qr code with black squares&#10;&#10;Description automatically generated with low confidence">
            <a:extLst>
              <a:ext uri="{FF2B5EF4-FFF2-40B4-BE49-F238E27FC236}">
                <a16:creationId xmlns:a16="http://schemas.microsoft.com/office/drawing/2014/main" id="{8A86772A-C1C8-3442-0495-FEE0853C3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032" y="2258671"/>
            <a:ext cx="1891393" cy="1891393"/>
          </a:xfrm>
          <a:prstGeom prst="rect">
            <a:avLst/>
          </a:prstGeom>
        </p:spPr>
      </p:pic>
    </p:spTree>
    <p:extLst>
      <p:ext uri="{BB962C8B-B14F-4D97-AF65-F5344CB8AC3E}">
        <p14:creationId xmlns:p14="http://schemas.microsoft.com/office/powerpoint/2010/main" val="2530193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3D951-4482-62B3-7B03-82C51A04255F}"/>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56</a:t>
            </a:fld>
            <a:r>
              <a:rPr lang="nl-NL"/>
              <a:t>]</a:t>
            </a:r>
            <a:endParaRPr lang="nl-NL" dirty="0"/>
          </a:p>
        </p:txBody>
      </p:sp>
      <p:pic>
        <p:nvPicPr>
          <p:cNvPr id="3" name="Picture 2">
            <a:extLst>
              <a:ext uri="{FF2B5EF4-FFF2-40B4-BE49-F238E27FC236}">
                <a16:creationId xmlns:a16="http://schemas.microsoft.com/office/drawing/2014/main" id="{2770A85B-BCB2-658A-974F-9A4B054A3F87}"/>
              </a:ext>
            </a:extLst>
          </p:cNvPr>
          <p:cNvPicPr>
            <a:picLocks noChangeAspect="1"/>
          </p:cNvPicPr>
          <p:nvPr/>
        </p:nvPicPr>
        <p:blipFill>
          <a:blip r:embed="rId2"/>
          <a:stretch>
            <a:fillRect/>
          </a:stretch>
        </p:blipFill>
        <p:spPr>
          <a:xfrm>
            <a:off x="0" y="157563"/>
            <a:ext cx="9144000" cy="4828374"/>
          </a:xfrm>
          <a:prstGeom prst="rect">
            <a:avLst/>
          </a:prstGeom>
        </p:spPr>
      </p:pic>
    </p:spTree>
    <p:extLst>
      <p:ext uri="{BB962C8B-B14F-4D97-AF65-F5344CB8AC3E}">
        <p14:creationId xmlns:p14="http://schemas.microsoft.com/office/powerpoint/2010/main" val="156707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5CA2D-A39B-25A4-862B-AE1B3BC9E8A8}"/>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57</a:t>
            </a:fld>
            <a:r>
              <a:rPr lang="nl-NL"/>
              <a:t>]</a:t>
            </a:r>
            <a:endParaRPr lang="nl-NL" dirty="0"/>
          </a:p>
        </p:txBody>
      </p:sp>
      <p:pic>
        <p:nvPicPr>
          <p:cNvPr id="3" name="Picture 2">
            <a:extLst>
              <a:ext uri="{FF2B5EF4-FFF2-40B4-BE49-F238E27FC236}">
                <a16:creationId xmlns:a16="http://schemas.microsoft.com/office/drawing/2014/main" id="{72CFDFD3-9598-A230-9CCB-76F627CEE0E0}"/>
              </a:ext>
            </a:extLst>
          </p:cNvPr>
          <p:cNvPicPr>
            <a:picLocks noChangeAspect="1"/>
          </p:cNvPicPr>
          <p:nvPr/>
        </p:nvPicPr>
        <p:blipFill>
          <a:blip r:embed="rId2"/>
          <a:stretch>
            <a:fillRect/>
          </a:stretch>
        </p:blipFill>
        <p:spPr>
          <a:xfrm>
            <a:off x="122820" y="0"/>
            <a:ext cx="8225698" cy="5143500"/>
          </a:xfrm>
          <a:prstGeom prst="rect">
            <a:avLst/>
          </a:prstGeom>
        </p:spPr>
      </p:pic>
    </p:spTree>
    <p:extLst>
      <p:ext uri="{BB962C8B-B14F-4D97-AF65-F5344CB8AC3E}">
        <p14:creationId xmlns:p14="http://schemas.microsoft.com/office/powerpoint/2010/main" val="3349513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idx="4294967295"/>
          </p:nvPr>
        </p:nvSpPr>
        <p:spPr>
          <a:xfrm>
            <a:off x="0" y="3217863"/>
            <a:ext cx="7954963" cy="1227137"/>
          </a:xfrm>
          <a:prstGeom prst="rect">
            <a:avLst/>
          </a:prstGeom>
        </p:spPr>
        <p:txBody>
          <a:bodyPr>
            <a:normAutofit/>
          </a:bodyPr>
          <a:lstStyle/>
          <a:p>
            <a:r>
              <a:rPr lang="en-US" dirty="0"/>
              <a:t>			</a:t>
            </a:r>
            <a:br>
              <a:rPr lang="en-US" dirty="0"/>
            </a:br>
            <a:br>
              <a:rPr lang="en-US" dirty="0"/>
            </a:br>
            <a:br>
              <a:rPr lang="en-US" dirty="0"/>
            </a:br>
            <a:endParaRPr lang="nl-NL" dirty="0"/>
          </a:p>
        </p:txBody>
      </p:sp>
      <p:sp>
        <p:nvSpPr>
          <p:cNvPr id="7" name="Rectangle 6">
            <a:extLst>
              <a:ext uri="{FF2B5EF4-FFF2-40B4-BE49-F238E27FC236}">
                <a16:creationId xmlns:a16="http://schemas.microsoft.com/office/drawing/2014/main" id="{2296D8C3-DBEC-8949-8AD8-67DA9BF40614}"/>
              </a:ext>
            </a:extLst>
          </p:cNvPr>
          <p:cNvSpPr/>
          <p:nvPr/>
        </p:nvSpPr>
        <p:spPr>
          <a:xfrm>
            <a:off x="307434" y="80191"/>
            <a:ext cx="6415584" cy="3539430"/>
          </a:xfrm>
          <a:prstGeom prst="rect">
            <a:avLst/>
          </a:prstGeom>
        </p:spPr>
        <p:txBody>
          <a:bodyPr wrap="square">
            <a:spAutoFit/>
          </a:bodyPr>
          <a:lstStyle/>
          <a:p>
            <a:r>
              <a:rPr lang="en-IT" sz="2800" b="1" dirty="0"/>
              <a:t>* Todo’s *</a:t>
            </a:r>
          </a:p>
          <a:p>
            <a:pPr marL="457200" indent="-457200">
              <a:buFontTx/>
              <a:buChar char="-"/>
            </a:pPr>
            <a:r>
              <a:rPr lang="en-GB" sz="2800" b="1" dirty="0"/>
              <a:t>F</a:t>
            </a:r>
            <a:r>
              <a:rPr lang="en-IT" sz="2800" b="1" dirty="0"/>
              <a:t>ind an online dataset here </a:t>
            </a:r>
            <a:r>
              <a:rPr lang="en-IT" sz="2800" b="1" dirty="0">
                <a:sym typeface="Wingdings" pitchFamily="2" charset="2"/>
              </a:rPr>
              <a:t> </a:t>
            </a:r>
            <a:r>
              <a:rPr lang="en-GB" sz="2800" b="1" dirty="0">
                <a:sym typeface="Wingdings" pitchFamily="2" charset="2"/>
                <a:hlinkClick r:id="rId2"/>
              </a:rPr>
              <a:t>https://datasetsearch.research.google.com/</a:t>
            </a:r>
            <a:endParaRPr lang="en-GB" sz="2800" b="1" dirty="0">
              <a:sym typeface="Wingdings" pitchFamily="2" charset="2"/>
            </a:endParaRPr>
          </a:p>
          <a:p>
            <a:pPr marL="457200" indent="-457200">
              <a:buFontTx/>
              <a:buChar char="-"/>
            </a:pPr>
            <a:r>
              <a:rPr lang="en-GB" sz="2800" b="1" dirty="0">
                <a:sym typeface="Wingdings" pitchFamily="2" charset="2"/>
              </a:rPr>
              <a:t>Select a tool from the list in the QR-Coded link!</a:t>
            </a:r>
          </a:p>
          <a:p>
            <a:pPr marL="457200" indent="-457200">
              <a:buFontTx/>
              <a:buChar char="-"/>
            </a:pPr>
            <a:r>
              <a:rPr lang="en-GB" sz="2800" b="1" dirty="0">
                <a:sym typeface="Wingdings" pitchFamily="2" charset="2"/>
              </a:rPr>
              <a:t>Extract data quality for your dataset!</a:t>
            </a:r>
          </a:p>
        </p:txBody>
      </p:sp>
      <p:sp>
        <p:nvSpPr>
          <p:cNvPr id="6" name="Tekstvak 5">
            <a:extLst>
              <a:ext uri="{FF2B5EF4-FFF2-40B4-BE49-F238E27FC236}">
                <a16:creationId xmlns:a16="http://schemas.microsoft.com/office/drawing/2014/main" id="{1DD9A606-50FC-132F-EA68-D8E8827AAEE9}"/>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pic>
        <p:nvPicPr>
          <p:cNvPr id="5" name="Picture 4" descr="A qr code with black squares&#10;&#10;Description automatically generated with low confidence">
            <a:extLst>
              <a:ext uri="{FF2B5EF4-FFF2-40B4-BE49-F238E27FC236}">
                <a16:creationId xmlns:a16="http://schemas.microsoft.com/office/drawing/2014/main" id="{8A1A4311-B07A-D602-0249-25ADD951B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018" y="1105987"/>
            <a:ext cx="2327909" cy="2327909"/>
          </a:xfrm>
          <a:prstGeom prst="rect">
            <a:avLst/>
          </a:prstGeom>
        </p:spPr>
      </p:pic>
    </p:spTree>
    <p:extLst>
      <p:ext uri="{BB962C8B-B14F-4D97-AF65-F5344CB8AC3E}">
        <p14:creationId xmlns:p14="http://schemas.microsoft.com/office/powerpoint/2010/main" val="1837242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317B9-242C-1F1E-5DDB-A1A65D3CAEB5}"/>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59</a:t>
            </a:fld>
            <a:r>
              <a:rPr lang="nl-NL"/>
              <a:t>]</a:t>
            </a:r>
            <a:endParaRPr lang="nl-NL" dirty="0"/>
          </a:p>
        </p:txBody>
      </p:sp>
      <p:sp>
        <p:nvSpPr>
          <p:cNvPr id="3" name="Rectangle 2">
            <a:extLst>
              <a:ext uri="{FF2B5EF4-FFF2-40B4-BE49-F238E27FC236}">
                <a16:creationId xmlns:a16="http://schemas.microsoft.com/office/drawing/2014/main" id="{9DF41399-43F5-589B-5731-E10BF894EB40}"/>
              </a:ext>
            </a:extLst>
          </p:cNvPr>
          <p:cNvSpPr/>
          <p:nvPr/>
        </p:nvSpPr>
        <p:spPr>
          <a:xfrm>
            <a:off x="307434" y="80191"/>
            <a:ext cx="6415584" cy="3970318"/>
          </a:xfrm>
          <a:prstGeom prst="rect">
            <a:avLst/>
          </a:prstGeom>
        </p:spPr>
        <p:txBody>
          <a:bodyPr wrap="square">
            <a:spAutoFit/>
          </a:bodyPr>
          <a:lstStyle/>
          <a:p>
            <a:r>
              <a:rPr lang="en-IT" sz="2800" b="1" dirty="0"/>
              <a:t>* Todo’s *</a:t>
            </a:r>
          </a:p>
          <a:p>
            <a:pPr marL="457200" indent="-457200">
              <a:buFontTx/>
              <a:buChar char="-"/>
            </a:pPr>
            <a:r>
              <a:rPr lang="en-GB" sz="2800" b="1" dirty="0">
                <a:solidFill>
                  <a:schemeClr val="bg1">
                    <a:lumMod val="75000"/>
                  </a:schemeClr>
                </a:solidFill>
              </a:rPr>
              <a:t>F</a:t>
            </a:r>
            <a:r>
              <a:rPr lang="en-IT" sz="2800" b="1" dirty="0">
                <a:solidFill>
                  <a:schemeClr val="bg1">
                    <a:lumMod val="75000"/>
                  </a:schemeClr>
                </a:solidFill>
              </a:rPr>
              <a:t>ind an online dataset here </a:t>
            </a:r>
            <a:r>
              <a:rPr lang="en-IT" sz="2800" b="1" dirty="0">
                <a:solidFill>
                  <a:schemeClr val="bg1">
                    <a:lumMod val="75000"/>
                  </a:schemeClr>
                </a:solidFill>
                <a:sym typeface="Wingdings" pitchFamily="2" charset="2"/>
              </a:rPr>
              <a:t> </a:t>
            </a:r>
            <a:r>
              <a:rPr lang="en-GB" sz="2800" b="1" dirty="0">
                <a:solidFill>
                  <a:schemeClr val="bg1">
                    <a:lumMod val="75000"/>
                  </a:schemeClr>
                </a:solidFill>
                <a:sym typeface="Wingdings" pitchFamily="2" charset="2"/>
                <a:hlinkClick r:id="rId2">
                  <a:extLst>
                    <a:ext uri="{A12FA001-AC4F-418D-AE19-62706E023703}">
                      <ahyp:hlinkClr xmlns:ahyp="http://schemas.microsoft.com/office/drawing/2018/hyperlinkcolor" val="tx"/>
                    </a:ext>
                  </a:extLst>
                </a:hlinkClick>
              </a:rPr>
              <a:t>https://datasetsearch.research.google.com/</a:t>
            </a:r>
            <a:endParaRPr lang="en-GB" sz="2800" b="1" dirty="0">
              <a:solidFill>
                <a:schemeClr val="bg1">
                  <a:lumMod val="75000"/>
                </a:schemeClr>
              </a:solidFill>
              <a:sym typeface="Wingdings" pitchFamily="2" charset="2"/>
            </a:endParaRPr>
          </a:p>
          <a:p>
            <a:pPr marL="457200" indent="-457200">
              <a:buFontTx/>
              <a:buChar char="-"/>
            </a:pPr>
            <a:r>
              <a:rPr lang="en-GB" sz="2800" b="1" dirty="0">
                <a:solidFill>
                  <a:schemeClr val="bg1">
                    <a:lumMod val="75000"/>
                  </a:schemeClr>
                </a:solidFill>
                <a:sym typeface="Wingdings" pitchFamily="2" charset="2"/>
              </a:rPr>
              <a:t>Select a tool from the list in the QR-Coded link!</a:t>
            </a:r>
          </a:p>
          <a:p>
            <a:pPr marL="457200" indent="-457200">
              <a:buFontTx/>
              <a:buChar char="-"/>
            </a:pPr>
            <a:r>
              <a:rPr lang="en-GB" sz="2800" b="1" dirty="0">
                <a:solidFill>
                  <a:schemeClr val="bg1">
                    <a:lumMod val="75000"/>
                  </a:schemeClr>
                </a:solidFill>
                <a:sym typeface="Wingdings" pitchFamily="2" charset="2"/>
              </a:rPr>
              <a:t>Extract data quality for your dataset!</a:t>
            </a:r>
          </a:p>
          <a:p>
            <a:pPr marL="457200" indent="-457200">
              <a:buFontTx/>
              <a:buChar char="-"/>
            </a:pPr>
            <a:r>
              <a:rPr lang="en-GB" sz="2800" b="1" dirty="0">
                <a:sym typeface="Wingdings" pitchFamily="2" charset="2"/>
              </a:rPr>
              <a:t>Tell us about it! =&gt;&gt;&gt;&gt;&gt;&gt;&gt;&gt;&gt;&gt;&gt;&gt;</a:t>
            </a:r>
          </a:p>
        </p:txBody>
      </p:sp>
      <p:pic>
        <p:nvPicPr>
          <p:cNvPr id="5" name="Picture 4" descr="A qr code on a white background&#10;&#10;Description automatically generated">
            <a:extLst>
              <a:ext uri="{FF2B5EF4-FFF2-40B4-BE49-F238E27FC236}">
                <a16:creationId xmlns:a16="http://schemas.microsoft.com/office/drawing/2014/main" id="{C79CBBCF-EF98-31A1-71D6-2E6A5E3A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055" y="1681778"/>
            <a:ext cx="2404218" cy="2368731"/>
          </a:xfrm>
          <a:prstGeom prst="rect">
            <a:avLst/>
          </a:prstGeom>
        </p:spPr>
      </p:pic>
    </p:spTree>
    <p:extLst>
      <p:ext uri="{BB962C8B-B14F-4D97-AF65-F5344CB8AC3E}">
        <p14:creationId xmlns:p14="http://schemas.microsoft.com/office/powerpoint/2010/main" val="372540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6</a:t>
            </a:fld>
            <a:r>
              <a:rPr lang="nl-NL"/>
              <a:t>]</a:t>
            </a:r>
            <a:endParaRPr lang="nl-NL" dirty="0"/>
          </a:p>
        </p:txBody>
      </p:sp>
      <p:sp>
        <p:nvSpPr>
          <p:cNvPr id="3" name="Content Placeholder 2">
            <a:extLst>
              <a:ext uri="{FF2B5EF4-FFF2-40B4-BE49-F238E27FC236}">
                <a16:creationId xmlns:a16="http://schemas.microsoft.com/office/drawing/2014/main" id="{E7404AB6-49B3-984D-8D5E-93119029D115}"/>
              </a:ext>
            </a:extLst>
          </p:cNvPr>
          <p:cNvSpPr>
            <a:spLocks noGrp="1"/>
          </p:cNvSpPr>
          <p:nvPr>
            <p:ph idx="4294967295"/>
          </p:nvPr>
        </p:nvSpPr>
        <p:spPr>
          <a:xfrm>
            <a:off x="922338" y="530225"/>
            <a:ext cx="8221662" cy="3305175"/>
          </a:xfrm>
          <a:prstGeom prst="rect">
            <a:avLst/>
          </a:prstGeom>
        </p:spPr>
        <p:txBody>
          <a:bodyPr>
            <a:normAutofit fontScale="92500" lnSpcReduction="20000"/>
          </a:bodyPr>
          <a:lstStyle/>
          <a:p>
            <a:r>
              <a:rPr lang="en-US" dirty="0">
                <a:solidFill>
                  <a:srgbClr val="000099"/>
                </a:solidFill>
              </a:rPr>
              <a:t>Completeness/Brevity</a:t>
            </a:r>
            <a:r>
              <a:rPr lang="en-US" dirty="0"/>
              <a:t>: </a:t>
            </a:r>
          </a:p>
          <a:p>
            <a:pPr lvl="1"/>
            <a:r>
              <a:rPr lang="en-US" dirty="0"/>
              <a:t>Degree to which expected records are present, and data attributes are populated</a:t>
            </a:r>
          </a:p>
          <a:p>
            <a:pPr lvl="1"/>
            <a:r>
              <a:rPr lang="en-US" dirty="0"/>
              <a:t>Degree to which duplicate entities are identified and appropriately resolved</a:t>
            </a:r>
          </a:p>
          <a:p>
            <a:pPr lvl="1"/>
            <a:r>
              <a:rPr lang="en-US" dirty="0"/>
              <a:t>Degree to which values not needed for decision making are excluded</a:t>
            </a:r>
          </a:p>
          <a:p>
            <a:r>
              <a:rPr lang="en-US" dirty="0">
                <a:solidFill>
                  <a:srgbClr val="000099"/>
                </a:solidFill>
              </a:rPr>
              <a:t>Time/Utility</a:t>
            </a:r>
            <a:r>
              <a:rPr lang="en-US" dirty="0"/>
              <a:t>; Degree to which currentness of data values renders them useful</a:t>
            </a:r>
          </a:p>
          <a:p>
            <a:r>
              <a:rPr lang="en-US" dirty="0">
                <a:solidFill>
                  <a:srgbClr val="000099"/>
                </a:solidFill>
              </a:rPr>
              <a:t>Pedigree/Lineage/Provenance</a:t>
            </a:r>
            <a:r>
              <a:rPr lang="en-US" dirty="0"/>
              <a:t>: History of data origin and subsequent ownership and transformation for traceability</a:t>
            </a:r>
          </a:p>
          <a:p>
            <a:r>
              <a:rPr lang="en-US" dirty="0">
                <a:solidFill>
                  <a:srgbClr val="000099"/>
                </a:solidFill>
              </a:rPr>
              <a:t>Precision/Certainty</a:t>
            </a:r>
            <a:r>
              <a:rPr lang="en-US" dirty="0"/>
              <a:t>: </a:t>
            </a:r>
          </a:p>
          <a:p>
            <a:pPr lvl="1"/>
            <a:r>
              <a:rPr lang="en-US" dirty="0"/>
              <a:t>Level of detail or exactness (significant digits, rounding, truncation, resolution, sampling rate, etc.)</a:t>
            </a:r>
          </a:p>
          <a:p>
            <a:pPr lvl="1"/>
            <a:r>
              <a:rPr lang="en-US" dirty="0"/>
              <a:t>Confidence in value (vs. imprecise, approximate, uncertain, probabilistic, or fuzzy)</a:t>
            </a:r>
          </a:p>
        </p:txBody>
      </p:sp>
      <p:sp>
        <p:nvSpPr>
          <p:cNvPr id="6" name="Title 1">
            <a:extLst>
              <a:ext uri="{FF2B5EF4-FFF2-40B4-BE49-F238E27FC236}">
                <a16:creationId xmlns:a16="http://schemas.microsoft.com/office/drawing/2014/main" id="{BE00E168-AC8F-A7E4-9A39-162B6DBEC592}"/>
              </a:ext>
            </a:extLst>
          </p:cNvPr>
          <p:cNvSpPr txBox="1">
            <a:spLocks/>
          </p:cNvSpPr>
          <p:nvPr/>
        </p:nvSpPr>
        <p:spPr>
          <a:xfrm>
            <a:off x="866770" y="0"/>
            <a:ext cx="7847013" cy="350838"/>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2800">
                <a:solidFill>
                  <a:schemeClr val="accent4">
                    <a:lumMod val="75000"/>
                  </a:schemeClr>
                </a:solidFill>
              </a:rPr>
              <a:t>Data Quality Dimensions</a:t>
            </a:r>
            <a:endParaRPr lang="en-US" sz="2800" dirty="0">
              <a:solidFill>
                <a:schemeClr val="accent4">
                  <a:lumMod val="75000"/>
                </a:schemeClr>
              </a:solidFill>
            </a:endParaRPr>
          </a:p>
        </p:txBody>
      </p:sp>
    </p:spTree>
    <p:extLst>
      <p:ext uri="{BB962C8B-B14F-4D97-AF65-F5344CB8AC3E}">
        <p14:creationId xmlns:p14="http://schemas.microsoft.com/office/powerpoint/2010/main" val="288199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laceholder 73"/>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7</a:t>
            </a:fld>
            <a:r>
              <a:rPr lang="nl-NL"/>
              <a:t>]</a:t>
            </a:r>
            <a:endParaRPr lang="nl-NL" dirty="0"/>
          </a:p>
        </p:txBody>
      </p:sp>
      <p:sp>
        <p:nvSpPr>
          <p:cNvPr id="2" name="object 2"/>
          <p:cNvSpPr txBox="1">
            <a:spLocks noGrp="1"/>
          </p:cNvSpPr>
          <p:nvPr>
            <p:ph type="title" idx="4294967295"/>
          </p:nvPr>
        </p:nvSpPr>
        <p:spPr>
          <a:xfrm>
            <a:off x="0" y="225425"/>
            <a:ext cx="5529263" cy="396875"/>
          </a:xfrm>
          <a:prstGeom prst="rect">
            <a:avLst/>
          </a:prstGeom>
        </p:spPr>
        <p:txBody>
          <a:bodyPr vert="horz" wrap="square" lIns="0" tIns="9525" rIns="0" bIns="0" rtlCol="0">
            <a:spAutoFit/>
          </a:bodyPr>
          <a:lstStyle/>
          <a:p>
            <a:pPr marL="9525">
              <a:spcBef>
                <a:spcPts val="75"/>
              </a:spcBef>
            </a:pPr>
            <a:r>
              <a:rPr lang="en-US" sz="2800" spc="-4" dirty="0">
                <a:solidFill>
                  <a:schemeClr val="accent4">
                    <a:lumMod val="75000"/>
                  </a:schemeClr>
                </a:solidFill>
              </a:rPr>
              <a:t>Causes of Bad Data Quality</a:t>
            </a:r>
            <a:endParaRPr lang="en-US" sz="2800" dirty="0">
              <a:solidFill>
                <a:schemeClr val="accent4">
                  <a:lumMod val="75000"/>
                </a:schemeClr>
              </a:solidFill>
            </a:endParaRPr>
          </a:p>
        </p:txBody>
      </p:sp>
      <p:sp>
        <p:nvSpPr>
          <p:cNvPr id="3" name="object 3"/>
          <p:cNvSpPr/>
          <p:nvPr/>
        </p:nvSpPr>
        <p:spPr>
          <a:xfrm>
            <a:off x="3028950" y="909161"/>
            <a:ext cx="3028950" cy="2412015"/>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878966" y="876681"/>
            <a:ext cx="2128266" cy="2642616"/>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914400" y="897541"/>
            <a:ext cx="2057400" cy="2571750"/>
          </a:xfrm>
          <a:prstGeom prst="rect">
            <a:avLst/>
          </a:prstGeom>
          <a:blipFill>
            <a:blip r:embed="rId4" cstate="print"/>
            <a:stretch>
              <a:fillRect/>
            </a:stretch>
          </a:blipFill>
        </p:spPr>
        <p:txBody>
          <a:bodyPr wrap="square" lIns="0" tIns="0" rIns="0" bIns="0" rtlCol="0"/>
          <a:lstStyle/>
          <a:p>
            <a:endParaRPr sz="1350"/>
          </a:p>
        </p:txBody>
      </p:sp>
      <p:sp>
        <p:nvSpPr>
          <p:cNvPr id="6" name="object 6"/>
          <p:cNvSpPr/>
          <p:nvPr/>
        </p:nvSpPr>
        <p:spPr>
          <a:xfrm>
            <a:off x="914400" y="897541"/>
            <a:ext cx="2057400" cy="2571750"/>
          </a:xfrm>
          <a:custGeom>
            <a:avLst/>
            <a:gdLst/>
            <a:ahLst/>
            <a:cxnLst/>
            <a:rect l="l" t="t" r="r" b="b"/>
            <a:pathLst>
              <a:path w="2743200" h="3429000">
                <a:moveTo>
                  <a:pt x="0" y="3429000"/>
                </a:moveTo>
                <a:lnTo>
                  <a:pt x="2743200" y="3429000"/>
                </a:lnTo>
                <a:lnTo>
                  <a:pt x="2743200" y="0"/>
                </a:lnTo>
                <a:lnTo>
                  <a:pt x="0" y="0"/>
                </a:lnTo>
                <a:lnTo>
                  <a:pt x="0" y="3429000"/>
                </a:lnTo>
                <a:close/>
              </a:path>
            </a:pathLst>
          </a:custGeom>
          <a:ln w="9525">
            <a:solidFill>
              <a:srgbClr val="97B853"/>
            </a:solidFill>
          </a:ln>
        </p:spPr>
        <p:txBody>
          <a:bodyPr wrap="square" lIns="0" tIns="0" rIns="0" bIns="0" rtlCol="0"/>
          <a:lstStyle/>
          <a:p>
            <a:endParaRPr sz="1350"/>
          </a:p>
        </p:txBody>
      </p:sp>
      <p:sp>
        <p:nvSpPr>
          <p:cNvPr id="7" name="object 7"/>
          <p:cNvSpPr/>
          <p:nvPr/>
        </p:nvSpPr>
        <p:spPr>
          <a:xfrm>
            <a:off x="1050417" y="1012697"/>
            <a:ext cx="1842516" cy="601218"/>
          </a:xfrm>
          <a:prstGeom prst="rect">
            <a:avLst/>
          </a:prstGeom>
          <a:blipFill>
            <a:blip r:embed="rId5" cstate="print"/>
            <a:stretch>
              <a:fillRect/>
            </a:stretch>
          </a:blipFill>
        </p:spPr>
        <p:txBody>
          <a:bodyPr wrap="square" lIns="0" tIns="0" rIns="0" bIns="0" rtlCol="0"/>
          <a:lstStyle/>
          <a:p>
            <a:endParaRPr sz="1350"/>
          </a:p>
        </p:txBody>
      </p:sp>
      <p:sp>
        <p:nvSpPr>
          <p:cNvPr id="8" name="object 8"/>
          <p:cNvSpPr/>
          <p:nvPr/>
        </p:nvSpPr>
        <p:spPr>
          <a:xfrm>
            <a:off x="1029843" y="993266"/>
            <a:ext cx="1928241" cy="692658"/>
          </a:xfrm>
          <a:prstGeom prst="rect">
            <a:avLst/>
          </a:prstGeom>
          <a:blipFill>
            <a:blip r:embed="rId6" cstate="print"/>
            <a:stretch>
              <a:fillRect/>
            </a:stretch>
          </a:blipFill>
        </p:spPr>
        <p:txBody>
          <a:bodyPr wrap="square" lIns="0" tIns="0" rIns="0" bIns="0" rtlCol="0"/>
          <a:lstStyle/>
          <a:p>
            <a:endParaRPr sz="1350"/>
          </a:p>
        </p:txBody>
      </p:sp>
      <p:sp>
        <p:nvSpPr>
          <p:cNvPr id="9" name="object 9"/>
          <p:cNvSpPr/>
          <p:nvPr/>
        </p:nvSpPr>
        <p:spPr>
          <a:xfrm>
            <a:off x="1085850" y="1032900"/>
            <a:ext cx="1771650" cy="530914"/>
          </a:xfrm>
          <a:prstGeom prst="rect">
            <a:avLst/>
          </a:prstGeom>
          <a:blipFill>
            <a:blip r:embed="rId7" cstate="print"/>
            <a:stretch>
              <a:fillRect/>
            </a:stretch>
          </a:blipFill>
        </p:spPr>
        <p:txBody>
          <a:bodyPr wrap="square" lIns="0" tIns="0" rIns="0" bIns="0" rtlCol="0"/>
          <a:lstStyle/>
          <a:p>
            <a:endParaRPr sz="1350"/>
          </a:p>
        </p:txBody>
      </p:sp>
      <p:sp>
        <p:nvSpPr>
          <p:cNvPr id="10" name="object 10"/>
          <p:cNvSpPr txBox="1"/>
          <p:nvPr/>
        </p:nvSpPr>
        <p:spPr>
          <a:xfrm>
            <a:off x="1085850" y="1032900"/>
            <a:ext cx="1771650" cy="490038"/>
          </a:xfrm>
          <a:prstGeom prst="rect">
            <a:avLst/>
          </a:prstGeom>
          <a:ln w="9525">
            <a:solidFill>
              <a:srgbClr val="BD4A47"/>
            </a:solidFill>
          </a:ln>
        </p:spPr>
        <p:txBody>
          <a:bodyPr vert="horz" wrap="square" lIns="0" tIns="28099" rIns="0" bIns="0" rtlCol="0">
            <a:spAutoFit/>
          </a:bodyPr>
          <a:lstStyle/>
          <a:p>
            <a:pPr algn="ctr">
              <a:spcBef>
                <a:spcPts val="221"/>
              </a:spcBef>
            </a:pP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4" dirty="0">
                <a:solidFill>
                  <a:srgbClr val="0000FF"/>
                </a:solidFill>
                <a:latin typeface="Times New Roman"/>
                <a:cs typeface="Times New Roman"/>
              </a:rPr>
              <a:t>P</a:t>
            </a:r>
            <a:r>
              <a:rPr sz="1200" spc="-4" dirty="0">
                <a:solidFill>
                  <a:srgbClr val="0000FF"/>
                </a:solidFill>
                <a:latin typeface="Times New Roman"/>
                <a:cs typeface="Times New Roman"/>
              </a:rPr>
              <a:t>ROCESS</a:t>
            </a:r>
            <a:r>
              <a:rPr sz="1200" spc="113" dirty="0">
                <a:solidFill>
                  <a:srgbClr val="0000FF"/>
                </a:solidFill>
                <a:latin typeface="Times New Roman"/>
                <a:cs typeface="Times New Roman"/>
              </a:rPr>
              <a:t> </a:t>
            </a:r>
            <a:r>
              <a:rPr sz="1200" spc="-8" dirty="0">
                <a:solidFill>
                  <a:srgbClr val="0000FF"/>
                </a:solidFill>
                <a:latin typeface="Times New Roman"/>
                <a:cs typeface="Times New Roman"/>
              </a:rPr>
              <a:t>OF</a:t>
            </a:r>
            <a:endParaRPr sz="1200">
              <a:latin typeface="Times New Roman"/>
              <a:cs typeface="Times New Roman"/>
            </a:endParaRPr>
          </a:p>
          <a:p>
            <a:pPr algn="ctr">
              <a:lnSpc>
                <a:spcPct val="100000"/>
              </a:lnSpc>
            </a:pPr>
            <a:r>
              <a:rPr sz="1500" spc="-4" dirty="0">
                <a:solidFill>
                  <a:srgbClr val="0000FF"/>
                </a:solidFill>
                <a:latin typeface="Times New Roman"/>
                <a:cs typeface="Times New Roman"/>
              </a:rPr>
              <a:t>E</a:t>
            </a:r>
            <a:r>
              <a:rPr sz="1200" spc="-4" dirty="0">
                <a:solidFill>
                  <a:srgbClr val="0000FF"/>
                </a:solidFill>
                <a:latin typeface="Times New Roman"/>
                <a:cs typeface="Times New Roman"/>
              </a:rPr>
              <a:t>XTRACTION</a:t>
            </a:r>
            <a:endParaRPr sz="1200">
              <a:latin typeface="Times New Roman"/>
              <a:cs typeface="Times New Roman"/>
            </a:endParaRPr>
          </a:p>
        </p:txBody>
      </p:sp>
      <p:sp>
        <p:nvSpPr>
          <p:cNvPr id="11" name="object 11"/>
          <p:cNvSpPr/>
          <p:nvPr/>
        </p:nvSpPr>
        <p:spPr>
          <a:xfrm>
            <a:off x="936116" y="1666494"/>
            <a:ext cx="2013966" cy="348615"/>
          </a:xfrm>
          <a:prstGeom prst="rect">
            <a:avLst/>
          </a:prstGeom>
          <a:blipFill>
            <a:blip r:embed="rId8" cstate="print"/>
            <a:stretch>
              <a:fillRect/>
            </a:stretch>
          </a:blipFill>
        </p:spPr>
        <p:txBody>
          <a:bodyPr wrap="square" lIns="0" tIns="0" rIns="0" bIns="0" rtlCol="0"/>
          <a:lstStyle/>
          <a:p>
            <a:endParaRPr sz="1350"/>
          </a:p>
        </p:txBody>
      </p:sp>
      <p:sp>
        <p:nvSpPr>
          <p:cNvPr id="12" name="object 12"/>
          <p:cNvSpPr/>
          <p:nvPr/>
        </p:nvSpPr>
        <p:spPr>
          <a:xfrm>
            <a:off x="908685" y="1652779"/>
            <a:ext cx="2109978" cy="424052"/>
          </a:xfrm>
          <a:prstGeom prst="rect">
            <a:avLst/>
          </a:prstGeom>
          <a:blipFill>
            <a:blip r:embed="rId9" cstate="print"/>
            <a:stretch>
              <a:fillRect/>
            </a:stretch>
          </a:blipFill>
        </p:spPr>
        <p:txBody>
          <a:bodyPr wrap="square" lIns="0" tIns="0" rIns="0" bIns="0" rtlCol="0"/>
          <a:lstStyle/>
          <a:p>
            <a:endParaRPr sz="1350"/>
          </a:p>
        </p:txBody>
      </p:sp>
      <p:sp>
        <p:nvSpPr>
          <p:cNvPr id="13" name="object 13"/>
          <p:cNvSpPr/>
          <p:nvPr/>
        </p:nvSpPr>
        <p:spPr>
          <a:xfrm>
            <a:off x="971550" y="1687249"/>
            <a:ext cx="1943100" cy="276996"/>
          </a:xfrm>
          <a:prstGeom prst="rect">
            <a:avLst/>
          </a:prstGeom>
          <a:blipFill>
            <a:blip r:embed="rId10" cstate="print"/>
            <a:stretch>
              <a:fillRect/>
            </a:stretch>
          </a:blipFill>
        </p:spPr>
        <p:txBody>
          <a:bodyPr wrap="square" lIns="0" tIns="0" rIns="0" bIns="0" rtlCol="0"/>
          <a:lstStyle/>
          <a:p>
            <a:endParaRPr sz="1350"/>
          </a:p>
        </p:txBody>
      </p:sp>
      <p:sp>
        <p:nvSpPr>
          <p:cNvPr id="14" name="object 14"/>
          <p:cNvSpPr/>
          <p:nvPr/>
        </p:nvSpPr>
        <p:spPr>
          <a:xfrm>
            <a:off x="936116" y="1943100"/>
            <a:ext cx="2013966" cy="348615"/>
          </a:xfrm>
          <a:prstGeom prst="rect">
            <a:avLst/>
          </a:prstGeom>
          <a:blipFill>
            <a:blip r:embed="rId11" cstate="print"/>
            <a:stretch>
              <a:fillRect/>
            </a:stretch>
          </a:blipFill>
        </p:spPr>
        <p:txBody>
          <a:bodyPr wrap="square" lIns="0" tIns="0" rIns="0" bIns="0" rtlCol="0"/>
          <a:lstStyle/>
          <a:p>
            <a:endParaRPr sz="1350"/>
          </a:p>
        </p:txBody>
      </p:sp>
      <p:sp>
        <p:nvSpPr>
          <p:cNvPr id="15" name="object 15"/>
          <p:cNvSpPr/>
          <p:nvPr/>
        </p:nvSpPr>
        <p:spPr>
          <a:xfrm>
            <a:off x="958977" y="1930527"/>
            <a:ext cx="2010537" cy="424052"/>
          </a:xfrm>
          <a:prstGeom prst="rect">
            <a:avLst/>
          </a:prstGeom>
          <a:blipFill>
            <a:blip r:embed="rId12" cstate="print"/>
            <a:stretch>
              <a:fillRect/>
            </a:stretch>
          </a:blipFill>
        </p:spPr>
        <p:txBody>
          <a:bodyPr wrap="square" lIns="0" tIns="0" rIns="0" bIns="0" rtlCol="0"/>
          <a:lstStyle/>
          <a:p>
            <a:endParaRPr sz="1350"/>
          </a:p>
        </p:txBody>
      </p:sp>
      <p:sp>
        <p:nvSpPr>
          <p:cNvPr id="16" name="object 16"/>
          <p:cNvSpPr/>
          <p:nvPr/>
        </p:nvSpPr>
        <p:spPr>
          <a:xfrm>
            <a:off x="971550" y="1964236"/>
            <a:ext cx="1943100" cy="276996"/>
          </a:xfrm>
          <a:prstGeom prst="rect">
            <a:avLst/>
          </a:prstGeom>
          <a:blipFill>
            <a:blip r:embed="rId13" cstate="print"/>
            <a:stretch>
              <a:fillRect/>
            </a:stretch>
          </a:blipFill>
        </p:spPr>
        <p:txBody>
          <a:bodyPr wrap="square" lIns="0" tIns="0" rIns="0" bIns="0" rtlCol="0"/>
          <a:lstStyle/>
          <a:p>
            <a:endParaRPr sz="1350"/>
          </a:p>
        </p:txBody>
      </p:sp>
      <p:sp>
        <p:nvSpPr>
          <p:cNvPr id="17" name="object 17"/>
          <p:cNvSpPr/>
          <p:nvPr/>
        </p:nvSpPr>
        <p:spPr>
          <a:xfrm>
            <a:off x="936116" y="2220849"/>
            <a:ext cx="2013966" cy="347472"/>
          </a:xfrm>
          <a:prstGeom prst="rect">
            <a:avLst/>
          </a:prstGeom>
          <a:blipFill>
            <a:blip r:embed="rId14" cstate="print"/>
            <a:stretch>
              <a:fillRect/>
            </a:stretch>
          </a:blipFill>
        </p:spPr>
        <p:txBody>
          <a:bodyPr wrap="square" lIns="0" tIns="0" rIns="0" bIns="0" rtlCol="0"/>
          <a:lstStyle/>
          <a:p>
            <a:endParaRPr sz="1350"/>
          </a:p>
        </p:txBody>
      </p:sp>
      <p:sp>
        <p:nvSpPr>
          <p:cNvPr id="18" name="object 18"/>
          <p:cNvSpPr/>
          <p:nvPr/>
        </p:nvSpPr>
        <p:spPr>
          <a:xfrm>
            <a:off x="1148715" y="2207134"/>
            <a:ext cx="1631061" cy="424052"/>
          </a:xfrm>
          <a:prstGeom prst="rect">
            <a:avLst/>
          </a:prstGeom>
          <a:blipFill>
            <a:blip r:embed="rId15" cstate="print"/>
            <a:stretch>
              <a:fillRect/>
            </a:stretch>
          </a:blipFill>
        </p:spPr>
        <p:txBody>
          <a:bodyPr wrap="square" lIns="0" tIns="0" rIns="0" bIns="0" rtlCol="0"/>
          <a:lstStyle/>
          <a:p>
            <a:endParaRPr sz="1350"/>
          </a:p>
        </p:txBody>
      </p:sp>
      <p:sp>
        <p:nvSpPr>
          <p:cNvPr id="19" name="object 19"/>
          <p:cNvSpPr/>
          <p:nvPr/>
        </p:nvSpPr>
        <p:spPr>
          <a:xfrm>
            <a:off x="971550" y="2241223"/>
            <a:ext cx="1943100" cy="276996"/>
          </a:xfrm>
          <a:prstGeom prst="rect">
            <a:avLst/>
          </a:prstGeom>
          <a:blipFill>
            <a:blip r:embed="rId10" cstate="print"/>
            <a:stretch>
              <a:fillRect/>
            </a:stretch>
          </a:blipFill>
        </p:spPr>
        <p:txBody>
          <a:bodyPr wrap="square" lIns="0" tIns="0" rIns="0" bIns="0" rtlCol="0"/>
          <a:lstStyle/>
          <a:p>
            <a:endParaRPr sz="1350"/>
          </a:p>
        </p:txBody>
      </p:sp>
      <p:sp>
        <p:nvSpPr>
          <p:cNvPr id="20" name="object 20"/>
          <p:cNvSpPr/>
          <p:nvPr/>
        </p:nvSpPr>
        <p:spPr>
          <a:xfrm>
            <a:off x="936116" y="2497455"/>
            <a:ext cx="2013966" cy="348615"/>
          </a:xfrm>
          <a:prstGeom prst="rect">
            <a:avLst/>
          </a:prstGeom>
          <a:blipFill>
            <a:blip r:embed="rId8" cstate="print"/>
            <a:stretch>
              <a:fillRect/>
            </a:stretch>
          </a:blipFill>
        </p:spPr>
        <p:txBody>
          <a:bodyPr wrap="square" lIns="0" tIns="0" rIns="0" bIns="0" rtlCol="0"/>
          <a:lstStyle/>
          <a:p>
            <a:endParaRPr sz="1350"/>
          </a:p>
        </p:txBody>
      </p:sp>
      <p:sp>
        <p:nvSpPr>
          <p:cNvPr id="21" name="object 21"/>
          <p:cNvSpPr/>
          <p:nvPr/>
        </p:nvSpPr>
        <p:spPr>
          <a:xfrm>
            <a:off x="1386459" y="2483739"/>
            <a:ext cx="1155573" cy="424053"/>
          </a:xfrm>
          <a:prstGeom prst="rect">
            <a:avLst/>
          </a:prstGeom>
          <a:blipFill>
            <a:blip r:embed="rId16" cstate="print"/>
            <a:stretch>
              <a:fillRect/>
            </a:stretch>
          </a:blipFill>
        </p:spPr>
        <p:txBody>
          <a:bodyPr wrap="square" lIns="0" tIns="0" rIns="0" bIns="0" rtlCol="0"/>
          <a:lstStyle/>
          <a:p>
            <a:endParaRPr sz="1350"/>
          </a:p>
        </p:txBody>
      </p:sp>
      <p:sp>
        <p:nvSpPr>
          <p:cNvPr id="22" name="object 22"/>
          <p:cNvSpPr/>
          <p:nvPr/>
        </p:nvSpPr>
        <p:spPr>
          <a:xfrm>
            <a:off x="971550" y="2518210"/>
            <a:ext cx="1943100" cy="276996"/>
          </a:xfrm>
          <a:prstGeom prst="rect">
            <a:avLst/>
          </a:prstGeom>
          <a:blipFill>
            <a:blip r:embed="rId17" cstate="print"/>
            <a:stretch>
              <a:fillRect/>
            </a:stretch>
          </a:blipFill>
        </p:spPr>
        <p:txBody>
          <a:bodyPr wrap="square" lIns="0" tIns="0" rIns="0" bIns="0" rtlCol="0"/>
          <a:lstStyle/>
          <a:p>
            <a:endParaRPr sz="1350"/>
          </a:p>
        </p:txBody>
      </p:sp>
      <p:sp>
        <p:nvSpPr>
          <p:cNvPr id="23" name="object 23"/>
          <p:cNvSpPr/>
          <p:nvPr/>
        </p:nvSpPr>
        <p:spPr>
          <a:xfrm>
            <a:off x="936116" y="2775204"/>
            <a:ext cx="2013966" cy="347471"/>
          </a:xfrm>
          <a:prstGeom prst="rect">
            <a:avLst/>
          </a:prstGeom>
          <a:blipFill>
            <a:blip r:embed="rId18" cstate="print"/>
            <a:stretch>
              <a:fillRect/>
            </a:stretch>
          </a:blipFill>
        </p:spPr>
        <p:txBody>
          <a:bodyPr wrap="square" lIns="0" tIns="0" rIns="0" bIns="0" rtlCol="0"/>
          <a:lstStyle/>
          <a:p>
            <a:endParaRPr sz="1350"/>
          </a:p>
        </p:txBody>
      </p:sp>
      <p:sp>
        <p:nvSpPr>
          <p:cNvPr id="24" name="object 24"/>
          <p:cNvSpPr/>
          <p:nvPr/>
        </p:nvSpPr>
        <p:spPr>
          <a:xfrm>
            <a:off x="1091565" y="2761488"/>
            <a:ext cx="1744218" cy="424053"/>
          </a:xfrm>
          <a:prstGeom prst="rect">
            <a:avLst/>
          </a:prstGeom>
          <a:blipFill>
            <a:blip r:embed="rId19" cstate="print"/>
            <a:stretch>
              <a:fillRect/>
            </a:stretch>
          </a:blipFill>
        </p:spPr>
        <p:txBody>
          <a:bodyPr wrap="square" lIns="0" tIns="0" rIns="0" bIns="0" rtlCol="0"/>
          <a:lstStyle/>
          <a:p>
            <a:endParaRPr sz="1350"/>
          </a:p>
        </p:txBody>
      </p:sp>
      <p:sp>
        <p:nvSpPr>
          <p:cNvPr id="25" name="object 25"/>
          <p:cNvSpPr/>
          <p:nvPr/>
        </p:nvSpPr>
        <p:spPr>
          <a:xfrm>
            <a:off x="971550" y="2795197"/>
            <a:ext cx="1943100" cy="276996"/>
          </a:xfrm>
          <a:prstGeom prst="rect">
            <a:avLst/>
          </a:prstGeom>
          <a:blipFill>
            <a:blip r:embed="rId20" cstate="print"/>
            <a:stretch>
              <a:fillRect/>
            </a:stretch>
          </a:blipFill>
        </p:spPr>
        <p:txBody>
          <a:bodyPr wrap="square" lIns="0" tIns="0" rIns="0" bIns="0" rtlCol="0"/>
          <a:lstStyle/>
          <a:p>
            <a:endParaRPr sz="1350"/>
          </a:p>
        </p:txBody>
      </p:sp>
      <p:graphicFrame>
        <p:nvGraphicFramePr>
          <p:cNvPr id="26" name="object 26"/>
          <p:cNvGraphicFramePr>
            <a:graphicFrameLocks noGrp="1"/>
          </p:cNvGraphicFramePr>
          <p:nvPr/>
        </p:nvGraphicFramePr>
        <p:xfrm>
          <a:off x="967978" y="1683677"/>
          <a:ext cx="1943100" cy="138350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tblGrid>
              <a:tr h="276701">
                <a:tc>
                  <a:txBody>
                    <a:bodyPr/>
                    <a:lstStyle/>
                    <a:p>
                      <a:pPr marL="5080" algn="ctr">
                        <a:lnSpc>
                          <a:spcPct val="100000"/>
                        </a:lnSpc>
                        <a:spcBef>
                          <a:spcPts val="300"/>
                        </a:spcBef>
                      </a:pPr>
                      <a:r>
                        <a:rPr sz="1400" dirty="0">
                          <a:solidFill>
                            <a:srgbClr val="0000FF"/>
                          </a:solidFill>
                          <a:latin typeface="Times New Roman"/>
                          <a:cs typeface="Times New Roman"/>
                        </a:rPr>
                        <a:t>Initial Conversion of</a:t>
                      </a:r>
                      <a:r>
                        <a:rPr sz="1400" spc="-60" dirty="0">
                          <a:solidFill>
                            <a:srgbClr val="0000FF"/>
                          </a:solidFill>
                          <a:latin typeface="Times New Roman"/>
                          <a:cs typeface="Times New Roman"/>
                        </a:rPr>
                        <a:t> </a:t>
                      </a:r>
                      <a:r>
                        <a:rPr sz="1400" spc="-5" dirty="0">
                          <a:solidFill>
                            <a:srgbClr val="0000FF"/>
                          </a:solidFill>
                          <a:latin typeface="Times New Roman"/>
                          <a:cs typeface="Times New Roman"/>
                        </a:rPr>
                        <a:t>Data</a:t>
                      </a:r>
                      <a:endParaRPr sz="1400">
                        <a:latin typeface="Times New Roman"/>
                        <a:cs typeface="Times New Roman"/>
                      </a:endParaRPr>
                    </a:p>
                  </a:txBody>
                  <a:tcPr marL="0" marR="0" marT="28575" marB="0">
                    <a:lnL w="9525">
                      <a:solidFill>
                        <a:srgbClr val="46AAC5"/>
                      </a:solidFill>
                      <a:prstDash val="solid"/>
                    </a:lnL>
                    <a:lnR w="9525">
                      <a:solidFill>
                        <a:srgbClr val="46AAC5"/>
                      </a:solidFill>
                      <a:prstDash val="solid"/>
                    </a:lnR>
                    <a:lnT w="9525">
                      <a:solidFill>
                        <a:srgbClr val="46AAC5"/>
                      </a:solidFill>
                      <a:prstDash val="solid"/>
                    </a:lnT>
                    <a:lnB w="12700">
                      <a:solidFill>
                        <a:srgbClr val="46AAC5"/>
                      </a:solidFill>
                      <a:prstDash val="solid"/>
                    </a:lnB>
                  </a:tcPr>
                </a:tc>
                <a:extLst>
                  <a:ext uri="{0D108BD9-81ED-4DB2-BD59-A6C34878D82A}">
                    <a16:rowId xmlns:a16="http://schemas.microsoft.com/office/drawing/2014/main" val="10000"/>
                  </a:ext>
                </a:extLst>
              </a:tr>
              <a:tr h="276701">
                <a:tc>
                  <a:txBody>
                    <a:bodyPr/>
                    <a:lstStyle/>
                    <a:p>
                      <a:pPr marL="8255" algn="ctr">
                        <a:lnSpc>
                          <a:spcPct val="100000"/>
                        </a:lnSpc>
                        <a:spcBef>
                          <a:spcPts val="305"/>
                        </a:spcBef>
                      </a:pPr>
                      <a:r>
                        <a:rPr sz="1400" spc="-5" dirty="0">
                          <a:solidFill>
                            <a:srgbClr val="0000FF"/>
                          </a:solidFill>
                          <a:latin typeface="Times New Roman"/>
                          <a:cs typeface="Times New Roman"/>
                        </a:rPr>
                        <a:t>Consolidation of</a:t>
                      </a:r>
                      <a:r>
                        <a:rPr sz="1400" spc="-15" dirty="0">
                          <a:solidFill>
                            <a:srgbClr val="0000FF"/>
                          </a:solidFill>
                          <a:latin typeface="Times New Roman"/>
                          <a:cs typeface="Times New Roman"/>
                        </a:rPr>
                        <a:t> </a:t>
                      </a:r>
                      <a:r>
                        <a:rPr sz="1400" dirty="0">
                          <a:solidFill>
                            <a:srgbClr val="0000FF"/>
                          </a:solidFill>
                          <a:latin typeface="Times New Roman"/>
                          <a:cs typeface="Times New Roman"/>
                        </a:rPr>
                        <a:t>System</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1"/>
                  </a:ext>
                </a:extLst>
              </a:tr>
              <a:tr h="276701">
                <a:tc>
                  <a:txBody>
                    <a:bodyPr/>
                    <a:lstStyle/>
                    <a:p>
                      <a:pPr marL="5080" algn="ctr">
                        <a:lnSpc>
                          <a:spcPct val="100000"/>
                        </a:lnSpc>
                        <a:spcBef>
                          <a:spcPts val="305"/>
                        </a:spcBef>
                      </a:pPr>
                      <a:r>
                        <a:rPr sz="1400" spc="-5" dirty="0">
                          <a:solidFill>
                            <a:srgbClr val="0000FF"/>
                          </a:solidFill>
                          <a:latin typeface="Times New Roman"/>
                          <a:cs typeface="Times New Roman"/>
                        </a:rPr>
                        <a:t>Manual Data</a:t>
                      </a:r>
                      <a:r>
                        <a:rPr sz="1400" spc="-10" dirty="0">
                          <a:solidFill>
                            <a:srgbClr val="0000FF"/>
                          </a:solidFill>
                          <a:latin typeface="Times New Roman"/>
                          <a:cs typeface="Times New Roman"/>
                        </a:rPr>
                        <a:t> </a:t>
                      </a:r>
                      <a:r>
                        <a:rPr sz="1400" dirty="0">
                          <a:solidFill>
                            <a:srgbClr val="0000FF"/>
                          </a:solidFill>
                          <a:latin typeface="Times New Roman"/>
                          <a:cs typeface="Times New Roman"/>
                        </a:rPr>
                        <a:t>Entry</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2"/>
                  </a:ext>
                </a:extLst>
              </a:tr>
              <a:tr h="276701">
                <a:tc>
                  <a:txBody>
                    <a:bodyPr/>
                    <a:lstStyle/>
                    <a:p>
                      <a:pPr marL="8890" algn="ctr">
                        <a:lnSpc>
                          <a:spcPct val="100000"/>
                        </a:lnSpc>
                        <a:spcBef>
                          <a:spcPts val="305"/>
                        </a:spcBef>
                      </a:pPr>
                      <a:r>
                        <a:rPr sz="1400" dirty="0">
                          <a:solidFill>
                            <a:srgbClr val="0000FF"/>
                          </a:solidFill>
                          <a:latin typeface="Times New Roman"/>
                          <a:cs typeface="Times New Roman"/>
                        </a:rPr>
                        <a:t>Batch</a:t>
                      </a:r>
                      <a:r>
                        <a:rPr sz="1400" spc="-20" dirty="0">
                          <a:solidFill>
                            <a:srgbClr val="0000FF"/>
                          </a:solidFill>
                          <a:latin typeface="Times New Roman"/>
                          <a:cs typeface="Times New Roman"/>
                        </a:rPr>
                        <a:t> </a:t>
                      </a:r>
                      <a:r>
                        <a:rPr sz="1400" spc="-5" dirty="0">
                          <a:solidFill>
                            <a:srgbClr val="0000FF"/>
                          </a:solidFill>
                          <a:latin typeface="Times New Roman"/>
                          <a:cs typeface="Times New Roman"/>
                        </a:rPr>
                        <a:t>Feeds</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3"/>
                  </a:ext>
                </a:extLst>
              </a:tr>
              <a:tr h="276701">
                <a:tc>
                  <a:txBody>
                    <a:bodyPr/>
                    <a:lstStyle/>
                    <a:p>
                      <a:pPr marL="6985" algn="ctr">
                        <a:lnSpc>
                          <a:spcPct val="100000"/>
                        </a:lnSpc>
                        <a:spcBef>
                          <a:spcPts val="305"/>
                        </a:spcBef>
                      </a:pPr>
                      <a:r>
                        <a:rPr sz="1400" dirty="0">
                          <a:solidFill>
                            <a:srgbClr val="0000FF"/>
                          </a:solidFill>
                          <a:latin typeface="Times New Roman"/>
                          <a:cs typeface="Times New Roman"/>
                        </a:rPr>
                        <a:t>Real </a:t>
                      </a:r>
                      <a:r>
                        <a:rPr sz="1400" spc="-15" dirty="0">
                          <a:solidFill>
                            <a:srgbClr val="0000FF"/>
                          </a:solidFill>
                          <a:latin typeface="Times New Roman"/>
                          <a:cs typeface="Times New Roman"/>
                        </a:rPr>
                        <a:t>Time</a:t>
                      </a:r>
                      <a:r>
                        <a:rPr sz="1400" spc="-60" dirty="0">
                          <a:solidFill>
                            <a:srgbClr val="0000FF"/>
                          </a:solidFill>
                          <a:latin typeface="Times New Roman"/>
                          <a:cs typeface="Times New Roman"/>
                        </a:rPr>
                        <a:t> </a:t>
                      </a:r>
                      <a:r>
                        <a:rPr sz="1400" spc="-5" dirty="0">
                          <a:solidFill>
                            <a:srgbClr val="0000FF"/>
                          </a:solidFill>
                          <a:latin typeface="Times New Roman"/>
                          <a:cs typeface="Times New Roman"/>
                        </a:rPr>
                        <a:t>Interfaces</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9525">
                      <a:solidFill>
                        <a:srgbClr val="46AAC5"/>
                      </a:solidFill>
                      <a:prstDash val="solid"/>
                    </a:lnB>
                  </a:tcPr>
                </a:tc>
                <a:extLst>
                  <a:ext uri="{0D108BD9-81ED-4DB2-BD59-A6C34878D82A}">
                    <a16:rowId xmlns:a16="http://schemas.microsoft.com/office/drawing/2014/main" val="10004"/>
                  </a:ext>
                </a:extLst>
              </a:tr>
            </a:tbl>
          </a:graphicData>
        </a:graphic>
      </p:graphicFrame>
      <p:sp>
        <p:nvSpPr>
          <p:cNvPr id="27" name="object 27"/>
          <p:cNvSpPr/>
          <p:nvPr/>
        </p:nvSpPr>
        <p:spPr>
          <a:xfrm>
            <a:off x="6079617" y="876681"/>
            <a:ext cx="2185416" cy="2642616"/>
          </a:xfrm>
          <a:prstGeom prst="rect">
            <a:avLst/>
          </a:prstGeom>
          <a:blipFill>
            <a:blip r:embed="rId21" cstate="print"/>
            <a:stretch>
              <a:fillRect/>
            </a:stretch>
          </a:blipFill>
        </p:spPr>
        <p:txBody>
          <a:bodyPr wrap="square" lIns="0" tIns="0" rIns="0" bIns="0" rtlCol="0"/>
          <a:lstStyle/>
          <a:p>
            <a:endParaRPr sz="1350"/>
          </a:p>
        </p:txBody>
      </p:sp>
      <p:sp>
        <p:nvSpPr>
          <p:cNvPr id="28" name="object 28"/>
          <p:cNvSpPr/>
          <p:nvPr/>
        </p:nvSpPr>
        <p:spPr>
          <a:xfrm>
            <a:off x="6115050" y="897541"/>
            <a:ext cx="2114550" cy="2571750"/>
          </a:xfrm>
          <a:prstGeom prst="rect">
            <a:avLst/>
          </a:prstGeom>
          <a:blipFill>
            <a:blip r:embed="rId22" cstate="print"/>
            <a:stretch>
              <a:fillRect/>
            </a:stretch>
          </a:blipFill>
        </p:spPr>
        <p:txBody>
          <a:bodyPr wrap="square" lIns="0" tIns="0" rIns="0" bIns="0" rtlCol="0"/>
          <a:lstStyle/>
          <a:p>
            <a:endParaRPr sz="1350"/>
          </a:p>
        </p:txBody>
      </p:sp>
      <p:sp>
        <p:nvSpPr>
          <p:cNvPr id="29" name="object 29"/>
          <p:cNvSpPr/>
          <p:nvPr/>
        </p:nvSpPr>
        <p:spPr>
          <a:xfrm>
            <a:off x="6115050" y="897541"/>
            <a:ext cx="2114550" cy="2571750"/>
          </a:xfrm>
          <a:custGeom>
            <a:avLst/>
            <a:gdLst/>
            <a:ahLst/>
            <a:cxnLst/>
            <a:rect l="l" t="t" r="r" b="b"/>
            <a:pathLst>
              <a:path w="2819400" h="3429000">
                <a:moveTo>
                  <a:pt x="0" y="3429000"/>
                </a:moveTo>
                <a:lnTo>
                  <a:pt x="2819400" y="3429000"/>
                </a:lnTo>
                <a:lnTo>
                  <a:pt x="2819400" y="0"/>
                </a:lnTo>
                <a:lnTo>
                  <a:pt x="0" y="0"/>
                </a:lnTo>
                <a:lnTo>
                  <a:pt x="0" y="3429000"/>
                </a:lnTo>
                <a:close/>
              </a:path>
            </a:pathLst>
          </a:custGeom>
          <a:ln w="9525">
            <a:solidFill>
              <a:srgbClr val="97B853"/>
            </a:solidFill>
          </a:ln>
        </p:spPr>
        <p:txBody>
          <a:bodyPr wrap="square" lIns="0" tIns="0" rIns="0" bIns="0" rtlCol="0"/>
          <a:lstStyle/>
          <a:p>
            <a:endParaRPr sz="1350"/>
          </a:p>
        </p:txBody>
      </p:sp>
      <p:sp>
        <p:nvSpPr>
          <p:cNvPr id="30" name="object 30"/>
          <p:cNvSpPr/>
          <p:nvPr/>
        </p:nvSpPr>
        <p:spPr>
          <a:xfrm>
            <a:off x="6201917" y="990981"/>
            <a:ext cx="1891665" cy="833247"/>
          </a:xfrm>
          <a:prstGeom prst="rect">
            <a:avLst/>
          </a:prstGeom>
          <a:blipFill>
            <a:blip r:embed="rId23" cstate="print"/>
            <a:stretch>
              <a:fillRect/>
            </a:stretch>
          </a:blipFill>
        </p:spPr>
        <p:txBody>
          <a:bodyPr wrap="square" lIns="0" tIns="0" rIns="0" bIns="0" rtlCol="0"/>
          <a:lstStyle/>
          <a:p>
            <a:endParaRPr sz="1350"/>
          </a:p>
        </p:txBody>
      </p:sp>
      <p:sp>
        <p:nvSpPr>
          <p:cNvPr id="31" name="object 31"/>
          <p:cNvSpPr/>
          <p:nvPr/>
        </p:nvSpPr>
        <p:spPr>
          <a:xfrm>
            <a:off x="6172200" y="971550"/>
            <a:ext cx="1999107" cy="921258"/>
          </a:xfrm>
          <a:prstGeom prst="rect">
            <a:avLst/>
          </a:prstGeom>
          <a:blipFill>
            <a:blip r:embed="rId24" cstate="print"/>
            <a:stretch>
              <a:fillRect/>
            </a:stretch>
          </a:blipFill>
        </p:spPr>
        <p:txBody>
          <a:bodyPr wrap="square" lIns="0" tIns="0" rIns="0" bIns="0" rtlCol="0"/>
          <a:lstStyle/>
          <a:p>
            <a:endParaRPr sz="1350"/>
          </a:p>
        </p:txBody>
      </p:sp>
      <p:sp>
        <p:nvSpPr>
          <p:cNvPr id="32" name="object 32"/>
          <p:cNvSpPr/>
          <p:nvPr/>
        </p:nvSpPr>
        <p:spPr>
          <a:xfrm>
            <a:off x="6237256" y="1011812"/>
            <a:ext cx="1820894" cy="761743"/>
          </a:xfrm>
          <a:prstGeom prst="rect">
            <a:avLst/>
          </a:prstGeom>
          <a:blipFill>
            <a:blip r:embed="rId25" cstate="print"/>
            <a:stretch>
              <a:fillRect/>
            </a:stretch>
          </a:blipFill>
        </p:spPr>
        <p:txBody>
          <a:bodyPr wrap="square" lIns="0" tIns="0" rIns="0" bIns="0" rtlCol="0"/>
          <a:lstStyle/>
          <a:p>
            <a:endParaRPr sz="1350"/>
          </a:p>
        </p:txBody>
      </p:sp>
      <p:sp>
        <p:nvSpPr>
          <p:cNvPr id="33" name="object 33"/>
          <p:cNvSpPr txBox="1"/>
          <p:nvPr/>
        </p:nvSpPr>
        <p:spPr>
          <a:xfrm>
            <a:off x="6237256" y="1011812"/>
            <a:ext cx="1821180" cy="720871"/>
          </a:xfrm>
          <a:prstGeom prst="rect">
            <a:avLst/>
          </a:prstGeom>
          <a:ln w="9525">
            <a:solidFill>
              <a:srgbClr val="BD4A47"/>
            </a:solidFill>
          </a:ln>
        </p:spPr>
        <p:txBody>
          <a:bodyPr vert="horz" wrap="square" lIns="0" tIns="28099" rIns="0" bIns="0" rtlCol="0">
            <a:spAutoFit/>
          </a:bodyPr>
          <a:lstStyle/>
          <a:p>
            <a:pPr marL="81915" marR="73819" algn="ctr">
              <a:spcBef>
                <a:spcPts val="221"/>
              </a:spcBef>
            </a:pPr>
            <a:r>
              <a:rPr sz="1500" spc="-64" dirty="0">
                <a:solidFill>
                  <a:srgbClr val="0000FF"/>
                </a:solidFill>
                <a:latin typeface="Times New Roman"/>
                <a:cs typeface="Times New Roman"/>
              </a:rPr>
              <a:t>D</a:t>
            </a:r>
            <a:r>
              <a:rPr sz="1200" spc="-64" dirty="0">
                <a:solidFill>
                  <a:srgbClr val="0000FF"/>
                </a:solidFill>
                <a:latin typeface="Times New Roman"/>
                <a:cs typeface="Times New Roman"/>
              </a:rPr>
              <a:t>ATA </a:t>
            </a:r>
            <a:r>
              <a:rPr sz="1500" spc="-26" dirty="0">
                <a:solidFill>
                  <a:srgbClr val="0000FF"/>
                </a:solidFill>
                <a:latin typeface="Times New Roman"/>
                <a:cs typeface="Times New Roman"/>
              </a:rPr>
              <a:t>D</a:t>
            </a:r>
            <a:r>
              <a:rPr sz="1200" spc="-26" dirty="0">
                <a:solidFill>
                  <a:srgbClr val="0000FF"/>
                </a:solidFill>
                <a:latin typeface="Times New Roman"/>
                <a:cs typeface="Times New Roman"/>
              </a:rPr>
              <a:t>ECAY </a:t>
            </a: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4" dirty="0">
                <a:solidFill>
                  <a:srgbClr val="0000FF"/>
                </a:solidFill>
                <a:latin typeface="Times New Roman"/>
                <a:cs typeface="Times New Roman"/>
              </a:rPr>
              <a:t>L</a:t>
            </a:r>
            <a:r>
              <a:rPr sz="1200" spc="-4" dirty="0">
                <a:solidFill>
                  <a:srgbClr val="0000FF"/>
                </a:solidFill>
                <a:latin typeface="Times New Roman"/>
                <a:cs typeface="Times New Roman"/>
              </a:rPr>
              <a:t>OADING </a:t>
            </a:r>
            <a:r>
              <a:rPr sz="1200" spc="-8" dirty="0">
                <a:solidFill>
                  <a:srgbClr val="0000FF"/>
                </a:solidFill>
                <a:latin typeface="Times New Roman"/>
                <a:cs typeface="Times New Roman"/>
              </a:rPr>
              <a:t>AND  </a:t>
            </a:r>
            <a:r>
              <a:rPr sz="1500" spc="-4" dirty="0">
                <a:solidFill>
                  <a:srgbClr val="0000FF"/>
                </a:solidFill>
                <a:latin typeface="Times New Roman"/>
                <a:cs typeface="Times New Roman"/>
              </a:rPr>
              <a:t>A</a:t>
            </a:r>
            <a:r>
              <a:rPr sz="1200" spc="-4" dirty="0">
                <a:solidFill>
                  <a:srgbClr val="0000FF"/>
                </a:solidFill>
                <a:latin typeface="Times New Roman"/>
                <a:cs typeface="Times New Roman"/>
              </a:rPr>
              <a:t>RCHIVING</a:t>
            </a:r>
            <a:endParaRPr sz="1200">
              <a:latin typeface="Times New Roman"/>
              <a:cs typeface="Times New Roman"/>
            </a:endParaRPr>
          </a:p>
        </p:txBody>
      </p:sp>
      <p:sp>
        <p:nvSpPr>
          <p:cNvPr id="34" name="object 34"/>
          <p:cNvSpPr/>
          <p:nvPr/>
        </p:nvSpPr>
        <p:spPr>
          <a:xfrm>
            <a:off x="6140196" y="1874520"/>
            <a:ext cx="2067687" cy="347472"/>
          </a:xfrm>
          <a:prstGeom prst="rect">
            <a:avLst/>
          </a:prstGeom>
          <a:blipFill>
            <a:blip r:embed="rId26" cstate="print"/>
            <a:stretch>
              <a:fillRect/>
            </a:stretch>
          </a:blipFill>
        </p:spPr>
        <p:txBody>
          <a:bodyPr wrap="square" lIns="0" tIns="0" rIns="0" bIns="0" rtlCol="0"/>
          <a:lstStyle/>
          <a:p>
            <a:endParaRPr sz="1350"/>
          </a:p>
        </p:txBody>
      </p:sp>
      <p:sp>
        <p:nvSpPr>
          <p:cNvPr id="35" name="object 35"/>
          <p:cNvSpPr/>
          <p:nvPr/>
        </p:nvSpPr>
        <p:spPr>
          <a:xfrm>
            <a:off x="6256783" y="1860805"/>
            <a:ext cx="1876805" cy="424052"/>
          </a:xfrm>
          <a:prstGeom prst="rect">
            <a:avLst/>
          </a:prstGeom>
          <a:blipFill>
            <a:blip r:embed="rId27" cstate="print"/>
            <a:stretch>
              <a:fillRect/>
            </a:stretch>
          </a:blipFill>
        </p:spPr>
        <p:txBody>
          <a:bodyPr wrap="square" lIns="0" tIns="0" rIns="0" bIns="0" rtlCol="0"/>
          <a:lstStyle/>
          <a:p>
            <a:endParaRPr sz="1350"/>
          </a:p>
        </p:txBody>
      </p:sp>
      <p:sp>
        <p:nvSpPr>
          <p:cNvPr id="36" name="object 36"/>
          <p:cNvSpPr/>
          <p:nvPr/>
        </p:nvSpPr>
        <p:spPr>
          <a:xfrm>
            <a:off x="6175343" y="1894703"/>
            <a:ext cx="1997106" cy="276996"/>
          </a:xfrm>
          <a:prstGeom prst="rect">
            <a:avLst/>
          </a:prstGeom>
          <a:blipFill>
            <a:blip r:embed="rId28" cstate="print"/>
            <a:stretch>
              <a:fillRect/>
            </a:stretch>
          </a:blipFill>
        </p:spPr>
        <p:txBody>
          <a:bodyPr wrap="square" lIns="0" tIns="0" rIns="0" bIns="0" rtlCol="0"/>
          <a:lstStyle/>
          <a:p>
            <a:endParaRPr sz="1350"/>
          </a:p>
        </p:txBody>
      </p:sp>
      <p:sp>
        <p:nvSpPr>
          <p:cNvPr id="37" name="object 37"/>
          <p:cNvSpPr/>
          <p:nvPr/>
        </p:nvSpPr>
        <p:spPr>
          <a:xfrm>
            <a:off x="6140196" y="2168270"/>
            <a:ext cx="2067687" cy="348615"/>
          </a:xfrm>
          <a:prstGeom prst="rect">
            <a:avLst/>
          </a:prstGeom>
          <a:blipFill>
            <a:blip r:embed="rId29" cstate="print"/>
            <a:stretch>
              <a:fillRect/>
            </a:stretch>
          </a:blipFill>
        </p:spPr>
        <p:txBody>
          <a:bodyPr wrap="square" lIns="0" tIns="0" rIns="0" bIns="0" rtlCol="0"/>
          <a:lstStyle/>
          <a:p>
            <a:endParaRPr sz="1350"/>
          </a:p>
        </p:txBody>
      </p:sp>
      <p:sp>
        <p:nvSpPr>
          <p:cNvPr id="38" name="object 38"/>
          <p:cNvSpPr/>
          <p:nvPr/>
        </p:nvSpPr>
        <p:spPr>
          <a:xfrm>
            <a:off x="6436232" y="2154555"/>
            <a:ext cx="1517904" cy="424052"/>
          </a:xfrm>
          <a:prstGeom prst="rect">
            <a:avLst/>
          </a:prstGeom>
          <a:blipFill>
            <a:blip r:embed="rId30" cstate="print"/>
            <a:stretch>
              <a:fillRect/>
            </a:stretch>
          </a:blipFill>
        </p:spPr>
        <p:txBody>
          <a:bodyPr wrap="square" lIns="0" tIns="0" rIns="0" bIns="0" rtlCol="0"/>
          <a:lstStyle/>
          <a:p>
            <a:endParaRPr sz="1350"/>
          </a:p>
        </p:txBody>
      </p:sp>
      <p:sp>
        <p:nvSpPr>
          <p:cNvPr id="39" name="object 39"/>
          <p:cNvSpPr/>
          <p:nvPr/>
        </p:nvSpPr>
        <p:spPr>
          <a:xfrm>
            <a:off x="6175343" y="2189216"/>
            <a:ext cx="1997106" cy="276996"/>
          </a:xfrm>
          <a:prstGeom prst="rect">
            <a:avLst/>
          </a:prstGeom>
          <a:blipFill>
            <a:blip r:embed="rId31" cstate="print"/>
            <a:stretch>
              <a:fillRect/>
            </a:stretch>
          </a:blipFill>
        </p:spPr>
        <p:txBody>
          <a:bodyPr wrap="square" lIns="0" tIns="0" rIns="0" bIns="0" rtlCol="0"/>
          <a:lstStyle/>
          <a:p>
            <a:endParaRPr sz="1350"/>
          </a:p>
        </p:txBody>
      </p:sp>
      <p:sp>
        <p:nvSpPr>
          <p:cNvPr id="40" name="object 40"/>
          <p:cNvSpPr/>
          <p:nvPr/>
        </p:nvSpPr>
        <p:spPr>
          <a:xfrm>
            <a:off x="6140196" y="2446020"/>
            <a:ext cx="2067687" cy="347471"/>
          </a:xfrm>
          <a:prstGeom prst="rect">
            <a:avLst/>
          </a:prstGeom>
          <a:blipFill>
            <a:blip r:embed="rId26" cstate="print"/>
            <a:stretch>
              <a:fillRect/>
            </a:stretch>
          </a:blipFill>
        </p:spPr>
        <p:txBody>
          <a:bodyPr wrap="square" lIns="0" tIns="0" rIns="0" bIns="0" rtlCol="0"/>
          <a:lstStyle/>
          <a:p>
            <a:endParaRPr sz="1350"/>
          </a:p>
        </p:txBody>
      </p:sp>
      <p:sp>
        <p:nvSpPr>
          <p:cNvPr id="41" name="object 41"/>
          <p:cNvSpPr/>
          <p:nvPr/>
        </p:nvSpPr>
        <p:spPr>
          <a:xfrm>
            <a:off x="6445377" y="2432305"/>
            <a:ext cx="1499615" cy="424052"/>
          </a:xfrm>
          <a:prstGeom prst="rect">
            <a:avLst/>
          </a:prstGeom>
          <a:blipFill>
            <a:blip r:embed="rId32" cstate="print"/>
            <a:stretch>
              <a:fillRect/>
            </a:stretch>
          </a:blipFill>
        </p:spPr>
        <p:txBody>
          <a:bodyPr wrap="square" lIns="0" tIns="0" rIns="0" bIns="0" rtlCol="0"/>
          <a:lstStyle/>
          <a:p>
            <a:endParaRPr sz="1350"/>
          </a:p>
        </p:txBody>
      </p:sp>
      <p:sp>
        <p:nvSpPr>
          <p:cNvPr id="42" name="object 42"/>
          <p:cNvSpPr/>
          <p:nvPr/>
        </p:nvSpPr>
        <p:spPr>
          <a:xfrm>
            <a:off x="6175343" y="2466203"/>
            <a:ext cx="1997106" cy="276996"/>
          </a:xfrm>
          <a:prstGeom prst="rect">
            <a:avLst/>
          </a:prstGeom>
          <a:blipFill>
            <a:blip r:embed="rId33" cstate="print"/>
            <a:stretch>
              <a:fillRect/>
            </a:stretch>
          </a:blipFill>
        </p:spPr>
        <p:txBody>
          <a:bodyPr wrap="square" lIns="0" tIns="0" rIns="0" bIns="0" rtlCol="0"/>
          <a:lstStyle/>
          <a:p>
            <a:endParaRPr sz="1350"/>
          </a:p>
        </p:txBody>
      </p:sp>
      <p:sp>
        <p:nvSpPr>
          <p:cNvPr id="43" name="object 43"/>
          <p:cNvSpPr/>
          <p:nvPr/>
        </p:nvSpPr>
        <p:spPr>
          <a:xfrm>
            <a:off x="6140196" y="2731770"/>
            <a:ext cx="2067687" cy="347471"/>
          </a:xfrm>
          <a:prstGeom prst="rect">
            <a:avLst/>
          </a:prstGeom>
          <a:blipFill>
            <a:blip r:embed="rId26" cstate="print"/>
            <a:stretch>
              <a:fillRect/>
            </a:stretch>
          </a:blipFill>
        </p:spPr>
        <p:txBody>
          <a:bodyPr wrap="square" lIns="0" tIns="0" rIns="0" bIns="0" rtlCol="0"/>
          <a:lstStyle/>
          <a:p>
            <a:endParaRPr sz="1350"/>
          </a:p>
        </p:txBody>
      </p:sp>
      <p:sp>
        <p:nvSpPr>
          <p:cNvPr id="44" name="object 44"/>
          <p:cNvSpPr/>
          <p:nvPr/>
        </p:nvSpPr>
        <p:spPr>
          <a:xfrm>
            <a:off x="6438519" y="2718053"/>
            <a:ext cx="1514475" cy="424053"/>
          </a:xfrm>
          <a:prstGeom prst="rect">
            <a:avLst/>
          </a:prstGeom>
          <a:blipFill>
            <a:blip r:embed="rId34" cstate="print"/>
            <a:stretch>
              <a:fillRect/>
            </a:stretch>
          </a:blipFill>
        </p:spPr>
        <p:txBody>
          <a:bodyPr wrap="square" lIns="0" tIns="0" rIns="0" bIns="0" rtlCol="0"/>
          <a:lstStyle/>
          <a:p>
            <a:endParaRPr sz="1350"/>
          </a:p>
        </p:txBody>
      </p:sp>
      <p:sp>
        <p:nvSpPr>
          <p:cNvPr id="45" name="object 45"/>
          <p:cNvSpPr/>
          <p:nvPr/>
        </p:nvSpPr>
        <p:spPr>
          <a:xfrm>
            <a:off x="6175343" y="2751953"/>
            <a:ext cx="1997106" cy="276996"/>
          </a:xfrm>
          <a:prstGeom prst="rect">
            <a:avLst/>
          </a:prstGeom>
          <a:blipFill>
            <a:blip r:embed="rId33" cstate="print"/>
            <a:stretch>
              <a:fillRect/>
            </a:stretch>
          </a:blipFill>
        </p:spPr>
        <p:txBody>
          <a:bodyPr wrap="square" lIns="0" tIns="0" rIns="0" bIns="0" rtlCol="0"/>
          <a:lstStyle/>
          <a:p>
            <a:endParaRPr sz="1350"/>
          </a:p>
        </p:txBody>
      </p:sp>
      <p:sp>
        <p:nvSpPr>
          <p:cNvPr id="46" name="object 46"/>
          <p:cNvSpPr/>
          <p:nvPr/>
        </p:nvSpPr>
        <p:spPr>
          <a:xfrm>
            <a:off x="6140196" y="3030093"/>
            <a:ext cx="2067687" cy="348614"/>
          </a:xfrm>
          <a:prstGeom prst="rect">
            <a:avLst/>
          </a:prstGeom>
          <a:blipFill>
            <a:blip r:embed="rId35" cstate="print"/>
            <a:stretch>
              <a:fillRect/>
            </a:stretch>
          </a:blipFill>
        </p:spPr>
        <p:txBody>
          <a:bodyPr wrap="square" lIns="0" tIns="0" rIns="0" bIns="0" rtlCol="0"/>
          <a:lstStyle/>
          <a:p>
            <a:endParaRPr sz="1350"/>
          </a:p>
        </p:txBody>
      </p:sp>
      <p:sp>
        <p:nvSpPr>
          <p:cNvPr id="47" name="object 47"/>
          <p:cNvSpPr/>
          <p:nvPr/>
        </p:nvSpPr>
        <p:spPr>
          <a:xfrm>
            <a:off x="6345936" y="3016376"/>
            <a:ext cx="1698497" cy="424053"/>
          </a:xfrm>
          <a:prstGeom prst="rect">
            <a:avLst/>
          </a:prstGeom>
          <a:blipFill>
            <a:blip r:embed="rId36" cstate="print"/>
            <a:stretch>
              <a:fillRect/>
            </a:stretch>
          </a:blipFill>
        </p:spPr>
        <p:txBody>
          <a:bodyPr wrap="square" lIns="0" tIns="0" rIns="0" bIns="0" rtlCol="0"/>
          <a:lstStyle/>
          <a:p>
            <a:endParaRPr sz="1350"/>
          </a:p>
        </p:txBody>
      </p:sp>
      <p:sp>
        <p:nvSpPr>
          <p:cNvPr id="48" name="object 48"/>
          <p:cNvSpPr/>
          <p:nvPr/>
        </p:nvSpPr>
        <p:spPr>
          <a:xfrm>
            <a:off x="6175343" y="3050848"/>
            <a:ext cx="1997106" cy="276996"/>
          </a:xfrm>
          <a:prstGeom prst="rect">
            <a:avLst/>
          </a:prstGeom>
          <a:blipFill>
            <a:blip r:embed="rId33" cstate="print"/>
            <a:stretch>
              <a:fillRect/>
            </a:stretch>
          </a:blipFill>
        </p:spPr>
        <p:txBody>
          <a:bodyPr wrap="square" lIns="0" tIns="0" rIns="0" bIns="0" rtlCol="0"/>
          <a:lstStyle/>
          <a:p>
            <a:endParaRPr sz="1350"/>
          </a:p>
        </p:txBody>
      </p:sp>
      <p:graphicFrame>
        <p:nvGraphicFramePr>
          <p:cNvPr id="49" name="object 49"/>
          <p:cNvGraphicFramePr>
            <a:graphicFrameLocks noGrp="1"/>
          </p:cNvGraphicFramePr>
          <p:nvPr/>
        </p:nvGraphicFramePr>
        <p:xfrm>
          <a:off x="6171771" y="1891132"/>
          <a:ext cx="1996916" cy="1432084"/>
        </p:xfrm>
        <a:graphic>
          <a:graphicData uri="http://schemas.openxmlformats.org/drawingml/2006/table">
            <a:tbl>
              <a:tblPr firstRow="1" bandRow="1">
                <a:tableStyleId>{2D5ABB26-0587-4C30-8999-92F81FD0307C}</a:tableStyleId>
              </a:tblPr>
              <a:tblGrid>
                <a:gridCol w="1996916">
                  <a:extLst>
                    <a:ext uri="{9D8B030D-6E8A-4147-A177-3AD203B41FA5}">
                      <a16:colId xmlns:a16="http://schemas.microsoft.com/office/drawing/2014/main" val="20000"/>
                    </a:ext>
                  </a:extLst>
                </a:gridCol>
              </a:tblGrid>
              <a:tr h="285750">
                <a:tc>
                  <a:txBody>
                    <a:bodyPr/>
                    <a:lstStyle/>
                    <a:p>
                      <a:pPr marL="8890" algn="ctr">
                        <a:lnSpc>
                          <a:spcPct val="100000"/>
                        </a:lnSpc>
                        <a:spcBef>
                          <a:spcPts val="305"/>
                        </a:spcBef>
                      </a:pPr>
                      <a:r>
                        <a:rPr sz="1400" spc="-5" dirty="0">
                          <a:solidFill>
                            <a:srgbClr val="0000FF"/>
                          </a:solidFill>
                          <a:latin typeface="Times New Roman"/>
                          <a:cs typeface="Times New Roman"/>
                        </a:rPr>
                        <a:t>Changes Not</a:t>
                      </a:r>
                      <a:r>
                        <a:rPr sz="1400" spc="-25" dirty="0">
                          <a:solidFill>
                            <a:srgbClr val="0000FF"/>
                          </a:solidFill>
                          <a:latin typeface="Times New Roman"/>
                          <a:cs typeface="Times New Roman"/>
                        </a:rPr>
                        <a:t> </a:t>
                      </a:r>
                      <a:r>
                        <a:rPr sz="1400" dirty="0">
                          <a:solidFill>
                            <a:srgbClr val="0000FF"/>
                          </a:solidFill>
                          <a:latin typeface="Times New Roman"/>
                          <a:cs typeface="Times New Roman"/>
                        </a:rPr>
                        <a:t>Captured</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0"/>
                  </a:ext>
                </a:extLst>
              </a:tr>
              <a:tr h="285750">
                <a:tc>
                  <a:txBody>
                    <a:bodyPr/>
                    <a:lstStyle/>
                    <a:p>
                      <a:pPr marL="10160" algn="ctr">
                        <a:lnSpc>
                          <a:spcPct val="100000"/>
                        </a:lnSpc>
                        <a:spcBef>
                          <a:spcPts val="395"/>
                        </a:spcBef>
                      </a:pPr>
                      <a:r>
                        <a:rPr sz="1400" dirty="0">
                          <a:solidFill>
                            <a:srgbClr val="0000FF"/>
                          </a:solidFill>
                          <a:latin typeface="Times New Roman"/>
                          <a:cs typeface="Times New Roman"/>
                        </a:rPr>
                        <a:t>System</a:t>
                      </a:r>
                      <a:r>
                        <a:rPr sz="1400" spc="-30" dirty="0">
                          <a:solidFill>
                            <a:srgbClr val="0000FF"/>
                          </a:solidFill>
                          <a:latin typeface="Times New Roman"/>
                          <a:cs typeface="Times New Roman"/>
                        </a:rPr>
                        <a:t> </a:t>
                      </a:r>
                      <a:r>
                        <a:rPr sz="1400" spc="-5" dirty="0">
                          <a:solidFill>
                            <a:srgbClr val="0000FF"/>
                          </a:solidFill>
                          <a:latin typeface="Times New Roman"/>
                          <a:cs typeface="Times New Roman"/>
                        </a:rPr>
                        <a:t>Upgrades</a:t>
                      </a:r>
                      <a:endParaRPr sz="1400">
                        <a:latin typeface="Times New Roman"/>
                        <a:cs typeface="Times New Roman"/>
                      </a:endParaRPr>
                    </a:p>
                  </a:txBody>
                  <a:tcPr marL="0" marR="0" marT="37624" marB="0">
                    <a:lnL w="9525">
                      <a:solidFill>
                        <a:srgbClr val="46AAC5"/>
                      </a:solidFill>
                      <a:prstDash val="solid"/>
                    </a:lnL>
                    <a:lnR w="9525">
                      <a:solidFill>
                        <a:srgbClr val="46AAC5"/>
                      </a:solidFill>
                      <a:prstDash val="solid"/>
                    </a:lnR>
                    <a:lnT w="9525">
                      <a:solidFill>
                        <a:srgbClr val="46AAC5"/>
                      </a:solidFill>
                      <a:prstDash val="solid"/>
                    </a:lnT>
                    <a:lnB w="12700">
                      <a:solidFill>
                        <a:srgbClr val="46AAC5"/>
                      </a:solidFill>
                      <a:prstDash val="solid"/>
                    </a:lnB>
                  </a:tcPr>
                </a:tc>
                <a:extLst>
                  <a:ext uri="{0D108BD9-81ED-4DB2-BD59-A6C34878D82A}">
                    <a16:rowId xmlns:a16="http://schemas.microsoft.com/office/drawing/2014/main" val="10001"/>
                  </a:ext>
                </a:extLst>
              </a:tr>
              <a:tr h="280988">
                <a:tc>
                  <a:txBody>
                    <a:bodyPr/>
                    <a:lstStyle/>
                    <a:p>
                      <a:pPr marL="8890" algn="ctr">
                        <a:lnSpc>
                          <a:spcPct val="100000"/>
                        </a:lnSpc>
                        <a:spcBef>
                          <a:spcPts val="305"/>
                        </a:spcBef>
                      </a:pPr>
                      <a:r>
                        <a:rPr sz="1400" spc="-5" dirty="0">
                          <a:solidFill>
                            <a:srgbClr val="0000FF"/>
                          </a:solidFill>
                          <a:latin typeface="Times New Roman"/>
                          <a:cs typeface="Times New Roman"/>
                        </a:rPr>
                        <a:t>Use </a:t>
                      </a:r>
                      <a:r>
                        <a:rPr sz="1400" dirty="0">
                          <a:solidFill>
                            <a:srgbClr val="0000FF"/>
                          </a:solidFill>
                          <a:latin typeface="Times New Roman"/>
                          <a:cs typeface="Times New Roman"/>
                        </a:rPr>
                        <a:t>of </a:t>
                      </a:r>
                      <a:r>
                        <a:rPr sz="1400" spc="-5" dirty="0">
                          <a:solidFill>
                            <a:srgbClr val="0000FF"/>
                          </a:solidFill>
                          <a:latin typeface="Times New Roman"/>
                          <a:cs typeface="Times New Roman"/>
                        </a:rPr>
                        <a:t>New</a:t>
                      </a:r>
                      <a:r>
                        <a:rPr sz="1400" spc="-15" dirty="0">
                          <a:solidFill>
                            <a:srgbClr val="0000FF"/>
                          </a:solidFill>
                          <a:latin typeface="Times New Roman"/>
                          <a:cs typeface="Times New Roman"/>
                        </a:rPr>
                        <a:t> </a:t>
                      </a:r>
                      <a:r>
                        <a:rPr sz="1400" spc="-5" dirty="0">
                          <a:solidFill>
                            <a:srgbClr val="0000FF"/>
                          </a:solidFill>
                          <a:latin typeface="Times New Roman"/>
                          <a:cs typeface="Times New Roman"/>
                        </a:rPr>
                        <a:t>Data</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9525">
                      <a:solidFill>
                        <a:srgbClr val="46AAC5"/>
                      </a:solidFill>
                      <a:prstDash val="solid"/>
                    </a:lnB>
                  </a:tcPr>
                </a:tc>
                <a:extLst>
                  <a:ext uri="{0D108BD9-81ED-4DB2-BD59-A6C34878D82A}">
                    <a16:rowId xmlns:a16="http://schemas.microsoft.com/office/drawing/2014/main" val="10002"/>
                  </a:ext>
                </a:extLst>
              </a:tr>
              <a:tr h="291941">
                <a:tc>
                  <a:txBody>
                    <a:bodyPr/>
                    <a:lstStyle/>
                    <a:p>
                      <a:pPr marL="10795" algn="ctr">
                        <a:lnSpc>
                          <a:spcPct val="100000"/>
                        </a:lnSpc>
                        <a:spcBef>
                          <a:spcPts val="350"/>
                        </a:spcBef>
                      </a:pPr>
                      <a:r>
                        <a:rPr sz="1400" spc="-5" dirty="0">
                          <a:solidFill>
                            <a:srgbClr val="0000FF"/>
                          </a:solidFill>
                          <a:latin typeface="Times New Roman"/>
                          <a:cs typeface="Times New Roman"/>
                        </a:rPr>
                        <a:t>Loss </a:t>
                      </a:r>
                      <a:r>
                        <a:rPr sz="1400" dirty="0">
                          <a:solidFill>
                            <a:srgbClr val="0000FF"/>
                          </a:solidFill>
                          <a:latin typeface="Times New Roman"/>
                          <a:cs typeface="Times New Roman"/>
                        </a:rPr>
                        <a:t>of</a:t>
                      </a:r>
                      <a:r>
                        <a:rPr sz="1400" spc="-5" dirty="0">
                          <a:solidFill>
                            <a:srgbClr val="0000FF"/>
                          </a:solidFill>
                          <a:latin typeface="Times New Roman"/>
                          <a:cs typeface="Times New Roman"/>
                        </a:rPr>
                        <a:t> Expertise</a:t>
                      </a:r>
                      <a:endParaRPr sz="1400">
                        <a:latin typeface="Times New Roman"/>
                        <a:cs typeface="Times New Roman"/>
                      </a:endParaRPr>
                    </a:p>
                  </a:txBody>
                  <a:tcPr marL="0" marR="0" marT="33338"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3"/>
                  </a:ext>
                </a:extLst>
              </a:tr>
              <a:tr h="287655">
                <a:tc>
                  <a:txBody>
                    <a:bodyPr/>
                    <a:lstStyle/>
                    <a:p>
                      <a:pPr marL="10160" algn="ctr">
                        <a:lnSpc>
                          <a:spcPct val="100000"/>
                        </a:lnSpc>
                        <a:spcBef>
                          <a:spcPts val="420"/>
                        </a:spcBef>
                      </a:pPr>
                      <a:r>
                        <a:rPr sz="1400" spc="-5" dirty="0">
                          <a:solidFill>
                            <a:srgbClr val="0000FF"/>
                          </a:solidFill>
                          <a:latin typeface="Times New Roman"/>
                          <a:cs typeface="Times New Roman"/>
                        </a:rPr>
                        <a:t>Automation Process</a:t>
                      </a:r>
                      <a:endParaRPr sz="1400">
                        <a:latin typeface="Times New Roman"/>
                        <a:cs typeface="Times New Roman"/>
                      </a:endParaRPr>
                    </a:p>
                  </a:txBody>
                  <a:tcPr marL="0" marR="0" marT="40005"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4"/>
                  </a:ext>
                </a:extLst>
              </a:tr>
            </a:tbl>
          </a:graphicData>
        </a:graphic>
      </p:graphicFrame>
      <p:sp>
        <p:nvSpPr>
          <p:cNvPr id="50" name="object 50"/>
          <p:cNvSpPr/>
          <p:nvPr/>
        </p:nvSpPr>
        <p:spPr>
          <a:xfrm>
            <a:off x="2307716" y="3619881"/>
            <a:ext cx="4700016" cy="1196721"/>
          </a:xfrm>
          <a:prstGeom prst="rect">
            <a:avLst/>
          </a:prstGeom>
          <a:blipFill>
            <a:blip r:embed="rId37" cstate="print"/>
            <a:stretch>
              <a:fillRect/>
            </a:stretch>
          </a:blipFill>
        </p:spPr>
        <p:txBody>
          <a:bodyPr wrap="square" lIns="0" tIns="0" rIns="0" bIns="0" rtlCol="0"/>
          <a:lstStyle/>
          <a:p>
            <a:endParaRPr sz="1350"/>
          </a:p>
        </p:txBody>
      </p:sp>
      <p:sp>
        <p:nvSpPr>
          <p:cNvPr id="51" name="object 51"/>
          <p:cNvSpPr/>
          <p:nvPr/>
        </p:nvSpPr>
        <p:spPr>
          <a:xfrm>
            <a:off x="2343150" y="3640750"/>
            <a:ext cx="4629150" cy="1125284"/>
          </a:xfrm>
          <a:prstGeom prst="rect">
            <a:avLst/>
          </a:prstGeom>
          <a:blipFill>
            <a:blip r:embed="rId38" cstate="print"/>
            <a:stretch>
              <a:fillRect/>
            </a:stretch>
          </a:blipFill>
        </p:spPr>
        <p:txBody>
          <a:bodyPr wrap="square" lIns="0" tIns="0" rIns="0" bIns="0" rtlCol="0"/>
          <a:lstStyle/>
          <a:p>
            <a:endParaRPr sz="1350"/>
          </a:p>
        </p:txBody>
      </p:sp>
      <p:sp>
        <p:nvSpPr>
          <p:cNvPr id="52" name="object 52"/>
          <p:cNvSpPr/>
          <p:nvPr/>
        </p:nvSpPr>
        <p:spPr>
          <a:xfrm>
            <a:off x="2343150" y="3640750"/>
            <a:ext cx="4629150" cy="1125379"/>
          </a:xfrm>
          <a:custGeom>
            <a:avLst/>
            <a:gdLst/>
            <a:ahLst/>
            <a:cxnLst/>
            <a:rect l="l" t="t" r="r" b="b"/>
            <a:pathLst>
              <a:path w="6172200" h="1500504">
                <a:moveTo>
                  <a:pt x="0" y="1500378"/>
                </a:moveTo>
                <a:lnTo>
                  <a:pt x="6172200" y="1500378"/>
                </a:lnTo>
                <a:lnTo>
                  <a:pt x="6172200" y="0"/>
                </a:lnTo>
                <a:lnTo>
                  <a:pt x="0" y="0"/>
                </a:lnTo>
                <a:lnTo>
                  <a:pt x="0" y="1500378"/>
                </a:lnTo>
                <a:close/>
              </a:path>
            </a:pathLst>
          </a:custGeom>
          <a:ln w="9525">
            <a:solidFill>
              <a:srgbClr val="97B853"/>
            </a:solidFill>
          </a:ln>
        </p:spPr>
        <p:txBody>
          <a:bodyPr wrap="square" lIns="0" tIns="0" rIns="0" bIns="0" rtlCol="0"/>
          <a:lstStyle/>
          <a:p>
            <a:endParaRPr sz="1350"/>
          </a:p>
        </p:txBody>
      </p:sp>
      <p:sp>
        <p:nvSpPr>
          <p:cNvPr id="53" name="object 53"/>
          <p:cNvSpPr/>
          <p:nvPr/>
        </p:nvSpPr>
        <p:spPr>
          <a:xfrm>
            <a:off x="3164966" y="3665600"/>
            <a:ext cx="3042666" cy="371475"/>
          </a:xfrm>
          <a:prstGeom prst="rect">
            <a:avLst/>
          </a:prstGeom>
          <a:blipFill>
            <a:blip r:embed="rId39" cstate="print"/>
            <a:stretch>
              <a:fillRect/>
            </a:stretch>
          </a:blipFill>
        </p:spPr>
        <p:txBody>
          <a:bodyPr wrap="square" lIns="0" tIns="0" rIns="0" bIns="0" rtlCol="0"/>
          <a:lstStyle/>
          <a:p>
            <a:endParaRPr sz="1350"/>
          </a:p>
        </p:txBody>
      </p:sp>
      <p:sp>
        <p:nvSpPr>
          <p:cNvPr id="54" name="object 54"/>
          <p:cNvSpPr/>
          <p:nvPr/>
        </p:nvSpPr>
        <p:spPr>
          <a:xfrm>
            <a:off x="3231261" y="3646170"/>
            <a:ext cx="2956941" cy="464057"/>
          </a:xfrm>
          <a:prstGeom prst="rect">
            <a:avLst/>
          </a:prstGeom>
          <a:blipFill>
            <a:blip r:embed="rId40" cstate="print"/>
            <a:stretch>
              <a:fillRect/>
            </a:stretch>
          </a:blipFill>
        </p:spPr>
        <p:txBody>
          <a:bodyPr wrap="square" lIns="0" tIns="0" rIns="0" bIns="0" rtlCol="0"/>
          <a:lstStyle/>
          <a:p>
            <a:endParaRPr sz="1350"/>
          </a:p>
        </p:txBody>
      </p:sp>
      <p:sp>
        <p:nvSpPr>
          <p:cNvPr id="55" name="object 55"/>
          <p:cNvSpPr/>
          <p:nvPr/>
        </p:nvSpPr>
        <p:spPr>
          <a:xfrm>
            <a:off x="3200400" y="3685842"/>
            <a:ext cx="2971800" cy="300085"/>
          </a:xfrm>
          <a:prstGeom prst="rect">
            <a:avLst/>
          </a:prstGeom>
          <a:blipFill>
            <a:blip r:embed="rId41" cstate="print"/>
            <a:stretch>
              <a:fillRect/>
            </a:stretch>
          </a:blipFill>
        </p:spPr>
        <p:txBody>
          <a:bodyPr wrap="square" lIns="0" tIns="0" rIns="0" bIns="0" rtlCol="0"/>
          <a:lstStyle/>
          <a:p>
            <a:endParaRPr sz="1350"/>
          </a:p>
        </p:txBody>
      </p:sp>
      <p:sp>
        <p:nvSpPr>
          <p:cNvPr id="56" name="object 56"/>
          <p:cNvSpPr txBox="1"/>
          <p:nvPr/>
        </p:nvSpPr>
        <p:spPr>
          <a:xfrm>
            <a:off x="3200400" y="3685841"/>
            <a:ext cx="2971800" cy="259686"/>
          </a:xfrm>
          <a:prstGeom prst="rect">
            <a:avLst/>
          </a:prstGeom>
          <a:ln w="9525">
            <a:solidFill>
              <a:srgbClr val="BD4A47"/>
            </a:solidFill>
          </a:ln>
        </p:spPr>
        <p:txBody>
          <a:bodyPr vert="horz" wrap="square" lIns="0" tIns="28575" rIns="0" bIns="0" rtlCol="0">
            <a:spAutoFit/>
          </a:bodyPr>
          <a:lstStyle/>
          <a:p>
            <a:pPr marL="177641">
              <a:spcBef>
                <a:spcPts val="225"/>
              </a:spcBef>
            </a:pP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64" dirty="0">
                <a:solidFill>
                  <a:srgbClr val="0000FF"/>
                </a:solidFill>
                <a:latin typeface="Times New Roman"/>
                <a:cs typeface="Times New Roman"/>
              </a:rPr>
              <a:t>D</a:t>
            </a:r>
            <a:r>
              <a:rPr sz="1200" spc="-64" dirty="0">
                <a:solidFill>
                  <a:srgbClr val="0000FF"/>
                </a:solidFill>
                <a:latin typeface="Times New Roman"/>
                <a:cs typeface="Times New Roman"/>
              </a:rPr>
              <a:t>ATA</a:t>
            </a:r>
            <a:r>
              <a:rPr sz="1200" spc="56" dirty="0">
                <a:solidFill>
                  <a:srgbClr val="0000FF"/>
                </a:solidFill>
                <a:latin typeface="Times New Roman"/>
                <a:cs typeface="Times New Roman"/>
              </a:rPr>
              <a:t> </a:t>
            </a:r>
            <a:r>
              <a:rPr sz="1500" spc="-15" dirty="0">
                <a:solidFill>
                  <a:srgbClr val="0000FF"/>
                </a:solidFill>
                <a:latin typeface="Times New Roman"/>
                <a:cs typeface="Times New Roman"/>
              </a:rPr>
              <a:t>T</a:t>
            </a:r>
            <a:r>
              <a:rPr sz="1200" spc="-15" dirty="0">
                <a:solidFill>
                  <a:srgbClr val="0000FF"/>
                </a:solidFill>
                <a:latin typeface="Times New Roman"/>
                <a:cs typeface="Times New Roman"/>
              </a:rPr>
              <a:t>RANSFORMATIONS</a:t>
            </a:r>
            <a:endParaRPr sz="1200">
              <a:latin typeface="Times New Roman"/>
              <a:cs typeface="Times New Roman"/>
            </a:endParaRPr>
          </a:p>
        </p:txBody>
      </p:sp>
      <p:sp>
        <p:nvSpPr>
          <p:cNvPr id="57" name="object 57"/>
          <p:cNvSpPr/>
          <p:nvPr/>
        </p:nvSpPr>
        <p:spPr>
          <a:xfrm>
            <a:off x="2364866" y="4181094"/>
            <a:ext cx="1499616" cy="347471"/>
          </a:xfrm>
          <a:prstGeom prst="rect">
            <a:avLst/>
          </a:prstGeom>
          <a:blipFill>
            <a:blip r:embed="rId42" cstate="print"/>
            <a:stretch>
              <a:fillRect/>
            </a:stretch>
          </a:blipFill>
        </p:spPr>
        <p:txBody>
          <a:bodyPr wrap="square" lIns="0" tIns="0" rIns="0" bIns="0" rtlCol="0"/>
          <a:lstStyle/>
          <a:p>
            <a:endParaRPr sz="1350"/>
          </a:p>
        </p:txBody>
      </p:sp>
      <p:sp>
        <p:nvSpPr>
          <p:cNvPr id="58" name="object 58"/>
          <p:cNvSpPr/>
          <p:nvPr/>
        </p:nvSpPr>
        <p:spPr>
          <a:xfrm>
            <a:off x="2424303" y="4167377"/>
            <a:ext cx="1423035" cy="424053"/>
          </a:xfrm>
          <a:prstGeom prst="rect">
            <a:avLst/>
          </a:prstGeom>
          <a:blipFill>
            <a:blip r:embed="rId43" cstate="print"/>
            <a:stretch>
              <a:fillRect/>
            </a:stretch>
          </a:blipFill>
        </p:spPr>
        <p:txBody>
          <a:bodyPr wrap="square" lIns="0" tIns="0" rIns="0" bIns="0" rtlCol="0"/>
          <a:lstStyle/>
          <a:p>
            <a:endParaRPr sz="1350"/>
          </a:p>
        </p:txBody>
      </p:sp>
      <p:sp>
        <p:nvSpPr>
          <p:cNvPr id="59" name="object 59"/>
          <p:cNvSpPr/>
          <p:nvPr/>
        </p:nvSpPr>
        <p:spPr>
          <a:xfrm>
            <a:off x="2400300" y="4201134"/>
            <a:ext cx="1428750" cy="276996"/>
          </a:xfrm>
          <a:prstGeom prst="rect">
            <a:avLst/>
          </a:prstGeom>
          <a:blipFill>
            <a:blip r:embed="rId44" cstate="print"/>
            <a:stretch>
              <a:fillRect/>
            </a:stretch>
          </a:blipFill>
        </p:spPr>
        <p:txBody>
          <a:bodyPr wrap="square" lIns="0" tIns="0" rIns="0" bIns="0" rtlCol="0"/>
          <a:lstStyle/>
          <a:p>
            <a:endParaRPr sz="1350"/>
          </a:p>
        </p:txBody>
      </p:sp>
      <p:sp>
        <p:nvSpPr>
          <p:cNvPr id="60" name="object 60"/>
          <p:cNvSpPr txBox="1"/>
          <p:nvPr/>
        </p:nvSpPr>
        <p:spPr>
          <a:xfrm>
            <a:off x="2400300" y="4201134"/>
            <a:ext cx="1428750" cy="237566"/>
          </a:xfrm>
          <a:prstGeom prst="rect">
            <a:avLst/>
          </a:prstGeom>
          <a:ln w="9525">
            <a:solidFill>
              <a:srgbClr val="46AAC5"/>
            </a:solidFill>
          </a:ln>
        </p:spPr>
        <p:txBody>
          <a:bodyPr vert="horz" wrap="square" lIns="0" tIns="29528" rIns="0" bIns="0" rtlCol="0">
            <a:spAutoFit/>
          </a:bodyPr>
          <a:lstStyle/>
          <a:p>
            <a:pPr marL="159544">
              <a:spcBef>
                <a:spcPts val="233"/>
              </a:spcBef>
            </a:pPr>
            <a:r>
              <a:rPr sz="1350" spc="-4" dirty="0">
                <a:solidFill>
                  <a:srgbClr val="0000FF"/>
                </a:solidFill>
                <a:latin typeface="Times New Roman"/>
                <a:cs typeface="Times New Roman"/>
              </a:rPr>
              <a:t>Processing</a:t>
            </a:r>
            <a:r>
              <a:rPr sz="1350" spc="-8" dirty="0">
                <a:solidFill>
                  <a:srgbClr val="0000FF"/>
                </a:solidFill>
                <a:latin typeface="Times New Roman"/>
                <a:cs typeface="Times New Roman"/>
              </a:rPr>
              <a:t> </a:t>
            </a:r>
            <a:r>
              <a:rPr sz="1350" spc="-4" dirty="0">
                <a:solidFill>
                  <a:srgbClr val="0000FF"/>
                </a:solidFill>
                <a:latin typeface="Times New Roman"/>
                <a:cs typeface="Times New Roman"/>
              </a:rPr>
              <a:t>Data</a:t>
            </a:r>
            <a:endParaRPr sz="1350">
              <a:latin typeface="Times New Roman"/>
              <a:cs typeface="Times New Roman"/>
            </a:endParaRPr>
          </a:p>
        </p:txBody>
      </p:sp>
      <p:sp>
        <p:nvSpPr>
          <p:cNvPr id="61" name="object 61"/>
          <p:cNvSpPr/>
          <p:nvPr/>
        </p:nvSpPr>
        <p:spPr>
          <a:xfrm>
            <a:off x="3907916" y="4194810"/>
            <a:ext cx="1499616" cy="348614"/>
          </a:xfrm>
          <a:prstGeom prst="rect">
            <a:avLst/>
          </a:prstGeom>
          <a:blipFill>
            <a:blip r:embed="rId45" cstate="print"/>
            <a:stretch>
              <a:fillRect/>
            </a:stretch>
          </a:blipFill>
        </p:spPr>
        <p:txBody>
          <a:bodyPr wrap="square" lIns="0" tIns="0" rIns="0" bIns="0" rtlCol="0"/>
          <a:lstStyle/>
          <a:p>
            <a:endParaRPr sz="1350"/>
          </a:p>
        </p:txBody>
      </p:sp>
      <p:sp>
        <p:nvSpPr>
          <p:cNvPr id="62" name="object 62"/>
          <p:cNvSpPr/>
          <p:nvPr/>
        </p:nvSpPr>
        <p:spPr>
          <a:xfrm>
            <a:off x="3985641" y="4182236"/>
            <a:ext cx="1385316" cy="424053"/>
          </a:xfrm>
          <a:prstGeom prst="rect">
            <a:avLst/>
          </a:prstGeom>
          <a:blipFill>
            <a:blip r:embed="rId46" cstate="print"/>
            <a:stretch>
              <a:fillRect/>
            </a:stretch>
          </a:blipFill>
        </p:spPr>
        <p:txBody>
          <a:bodyPr wrap="square" lIns="0" tIns="0" rIns="0" bIns="0" rtlCol="0"/>
          <a:lstStyle/>
          <a:p>
            <a:endParaRPr sz="1350"/>
          </a:p>
        </p:txBody>
      </p:sp>
      <p:sp>
        <p:nvSpPr>
          <p:cNvPr id="63" name="object 63"/>
          <p:cNvSpPr/>
          <p:nvPr/>
        </p:nvSpPr>
        <p:spPr>
          <a:xfrm>
            <a:off x="3943350" y="4215936"/>
            <a:ext cx="1428750" cy="276996"/>
          </a:xfrm>
          <a:prstGeom prst="rect">
            <a:avLst/>
          </a:prstGeom>
          <a:blipFill>
            <a:blip r:embed="rId47" cstate="print"/>
            <a:stretch>
              <a:fillRect/>
            </a:stretch>
          </a:blipFill>
        </p:spPr>
        <p:txBody>
          <a:bodyPr wrap="square" lIns="0" tIns="0" rIns="0" bIns="0" rtlCol="0"/>
          <a:lstStyle/>
          <a:p>
            <a:endParaRPr sz="1350"/>
          </a:p>
        </p:txBody>
      </p:sp>
      <p:sp>
        <p:nvSpPr>
          <p:cNvPr id="64" name="object 64"/>
          <p:cNvSpPr txBox="1"/>
          <p:nvPr/>
        </p:nvSpPr>
        <p:spPr>
          <a:xfrm>
            <a:off x="3943350" y="4215936"/>
            <a:ext cx="1428750" cy="237084"/>
          </a:xfrm>
          <a:prstGeom prst="rect">
            <a:avLst/>
          </a:prstGeom>
          <a:ln w="9525">
            <a:solidFill>
              <a:srgbClr val="46AAC5"/>
            </a:solidFill>
          </a:ln>
        </p:spPr>
        <p:txBody>
          <a:bodyPr vert="horz" wrap="square" lIns="0" tIns="29051" rIns="0" bIns="0" rtlCol="0">
            <a:spAutoFit/>
          </a:bodyPr>
          <a:lstStyle/>
          <a:p>
            <a:pPr marL="177641">
              <a:spcBef>
                <a:spcPts val="229"/>
              </a:spcBef>
            </a:pPr>
            <a:r>
              <a:rPr sz="1350" spc="-4" dirty="0">
                <a:solidFill>
                  <a:srgbClr val="0000FF"/>
                </a:solidFill>
                <a:latin typeface="Times New Roman"/>
                <a:cs typeface="Times New Roman"/>
              </a:rPr>
              <a:t>Data</a:t>
            </a:r>
            <a:r>
              <a:rPr sz="1350" spc="-8" dirty="0">
                <a:solidFill>
                  <a:srgbClr val="0000FF"/>
                </a:solidFill>
                <a:latin typeface="Times New Roman"/>
                <a:cs typeface="Times New Roman"/>
              </a:rPr>
              <a:t> </a:t>
            </a:r>
            <a:r>
              <a:rPr sz="1350" spc="-4" dirty="0">
                <a:solidFill>
                  <a:srgbClr val="0000FF"/>
                </a:solidFill>
                <a:latin typeface="Times New Roman"/>
                <a:cs typeface="Times New Roman"/>
              </a:rPr>
              <a:t>Scrubbing</a:t>
            </a:r>
            <a:endParaRPr sz="1350">
              <a:latin typeface="Times New Roman"/>
              <a:cs typeface="Times New Roman"/>
            </a:endParaRPr>
          </a:p>
        </p:txBody>
      </p:sp>
      <p:sp>
        <p:nvSpPr>
          <p:cNvPr id="65" name="object 65"/>
          <p:cNvSpPr/>
          <p:nvPr/>
        </p:nvSpPr>
        <p:spPr>
          <a:xfrm>
            <a:off x="5450966" y="4171950"/>
            <a:ext cx="1499616" cy="347472"/>
          </a:xfrm>
          <a:prstGeom prst="rect">
            <a:avLst/>
          </a:prstGeom>
          <a:blipFill>
            <a:blip r:embed="rId42" cstate="print"/>
            <a:stretch>
              <a:fillRect/>
            </a:stretch>
          </a:blipFill>
        </p:spPr>
        <p:txBody>
          <a:bodyPr wrap="square" lIns="0" tIns="0" rIns="0" bIns="0" rtlCol="0"/>
          <a:lstStyle/>
          <a:p>
            <a:endParaRPr sz="1350"/>
          </a:p>
        </p:txBody>
      </p:sp>
      <p:sp>
        <p:nvSpPr>
          <p:cNvPr id="66" name="object 66"/>
          <p:cNvSpPr/>
          <p:nvPr/>
        </p:nvSpPr>
        <p:spPr>
          <a:xfrm>
            <a:off x="5612130" y="4158233"/>
            <a:ext cx="1219581" cy="424053"/>
          </a:xfrm>
          <a:prstGeom prst="rect">
            <a:avLst/>
          </a:prstGeom>
          <a:blipFill>
            <a:blip r:embed="rId48" cstate="print"/>
            <a:stretch>
              <a:fillRect/>
            </a:stretch>
          </a:blipFill>
        </p:spPr>
        <p:txBody>
          <a:bodyPr wrap="square" lIns="0" tIns="0" rIns="0" bIns="0" rtlCol="0"/>
          <a:lstStyle/>
          <a:p>
            <a:endParaRPr sz="1350"/>
          </a:p>
        </p:txBody>
      </p:sp>
      <p:sp>
        <p:nvSpPr>
          <p:cNvPr id="67" name="object 67"/>
          <p:cNvSpPr/>
          <p:nvPr/>
        </p:nvSpPr>
        <p:spPr>
          <a:xfrm>
            <a:off x="5486400" y="4191981"/>
            <a:ext cx="1428750" cy="276996"/>
          </a:xfrm>
          <a:prstGeom prst="rect">
            <a:avLst/>
          </a:prstGeom>
          <a:blipFill>
            <a:blip r:embed="rId49" cstate="print"/>
            <a:stretch>
              <a:fillRect/>
            </a:stretch>
          </a:blipFill>
        </p:spPr>
        <p:txBody>
          <a:bodyPr wrap="square" lIns="0" tIns="0" rIns="0" bIns="0" rtlCol="0"/>
          <a:lstStyle/>
          <a:p>
            <a:endParaRPr sz="1350"/>
          </a:p>
        </p:txBody>
      </p:sp>
      <p:sp>
        <p:nvSpPr>
          <p:cNvPr id="68" name="object 68"/>
          <p:cNvSpPr txBox="1"/>
          <p:nvPr/>
        </p:nvSpPr>
        <p:spPr>
          <a:xfrm>
            <a:off x="5486400" y="4191981"/>
            <a:ext cx="1428750" cy="237566"/>
          </a:xfrm>
          <a:prstGeom prst="rect">
            <a:avLst/>
          </a:prstGeom>
          <a:ln w="9525">
            <a:solidFill>
              <a:srgbClr val="46AAC5"/>
            </a:solidFill>
          </a:ln>
        </p:spPr>
        <p:txBody>
          <a:bodyPr vert="horz" wrap="square" lIns="0" tIns="29528" rIns="0" bIns="0" rtlCol="0">
            <a:spAutoFit/>
          </a:bodyPr>
          <a:lstStyle/>
          <a:p>
            <a:pPr marL="261938">
              <a:spcBef>
                <a:spcPts val="233"/>
              </a:spcBef>
            </a:pPr>
            <a:r>
              <a:rPr sz="1350" spc="-4" dirty="0">
                <a:solidFill>
                  <a:srgbClr val="0000FF"/>
                </a:solidFill>
                <a:latin typeface="Times New Roman"/>
                <a:cs typeface="Times New Roman"/>
              </a:rPr>
              <a:t>Data</a:t>
            </a:r>
            <a:r>
              <a:rPr sz="1350" spc="-8" dirty="0">
                <a:solidFill>
                  <a:srgbClr val="0000FF"/>
                </a:solidFill>
                <a:latin typeface="Times New Roman"/>
                <a:cs typeface="Times New Roman"/>
              </a:rPr>
              <a:t> Purging</a:t>
            </a:r>
            <a:endParaRPr sz="1350">
              <a:latin typeface="Times New Roman"/>
              <a:cs typeface="Times New Roman"/>
            </a:endParaRPr>
          </a:p>
        </p:txBody>
      </p:sp>
      <p:sp>
        <p:nvSpPr>
          <p:cNvPr id="69" name="object 69"/>
          <p:cNvSpPr/>
          <p:nvPr/>
        </p:nvSpPr>
        <p:spPr>
          <a:xfrm>
            <a:off x="3402710" y="3091816"/>
            <a:ext cx="2338578" cy="417194"/>
          </a:xfrm>
          <a:prstGeom prst="rect">
            <a:avLst/>
          </a:prstGeom>
          <a:blipFill>
            <a:blip r:embed="rId50" cstate="print"/>
            <a:stretch>
              <a:fillRect/>
            </a:stretch>
          </a:blipFill>
        </p:spPr>
        <p:txBody>
          <a:bodyPr wrap="square" lIns="0" tIns="0" rIns="0" bIns="0" rtlCol="0"/>
          <a:lstStyle/>
          <a:p>
            <a:endParaRPr sz="1350"/>
          </a:p>
        </p:txBody>
      </p:sp>
      <p:sp>
        <p:nvSpPr>
          <p:cNvPr id="70" name="object 70"/>
          <p:cNvSpPr/>
          <p:nvPr/>
        </p:nvSpPr>
        <p:spPr>
          <a:xfrm>
            <a:off x="3417569" y="3060953"/>
            <a:ext cx="2364867" cy="544068"/>
          </a:xfrm>
          <a:prstGeom prst="rect">
            <a:avLst/>
          </a:prstGeom>
          <a:blipFill>
            <a:blip r:embed="rId51" cstate="print"/>
            <a:stretch>
              <a:fillRect/>
            </a:stretch>
          </a:blipFill>
        </p:spPr>
        <p:txBody>
          <a:bodyPr wrap="square" lIns="0" tIns="0" rIns="0" bIns="0" rtlCol="0"/>
          <a:lstStyle/>
          <a:p>
            <a:endParaRPr sz="1350"/>
          </a:p>
        </p:txBody>
      </p:sp>
      <p:sp>
        <p:nvSpPr>
          <p:cNvPr id="71" name="object 71"/>
          <p:cNvSpPr/>
          <p:nvPr/>
        </p:nvSpPr>
        <p:spPr>
          <a:xfrm>
            <a:off x="3437857" y="3111798"/>
            <a:ext cx="2268284" cy="346253"/>
          </a:xfrm>
          <a:prstGeom prst="rect">
            <a:avLst/>
          </a:prstGeom>
          <a:blipFill>
            <a:blip r:embed="rId52" cstate="print"/>
            <a:stretch>
              <a:fillRect/>
            </a:stretch>
          </a:blipFill>
        </p:spPr>
        <p:txBody>
          <a:bodyPr wrap="square" lIns="0" tIns="0" rIns="0" bIns="0" rtlCol="0"/>
          <a:lstStyle/>
          <a:p>
            <a:endParaRPr sz="1350"/>
          </a:p>
        </p:txBody>
      </p:sp>
      <p:sp>
        <p:nvSpPr>
          <p:cNvPr id="72" name="object 72"/>
          <p:cNvSpPr txBox="1"/>
          <p:nvPr/>
        </p:nvSpPr>
        <p:spPr>
          <a:xfrm>
            <a:off x="3437858" y="3111798"/>
            <a:ext cx="2268379" cy="304410"/>
          </a:xfrm>
          <a:prstGeom prst="rect">
            <a:avLst/>
          </a:prstGeom>
          <a:ln w="9525">
            <a:solidFill>
              <a:srgbClr val="F69240"/>
            </a:solidFill>
          </a:ln>
        </p:spPr>
        <p:txBody>
          <a:bodyPr vert="horz" wrap="square" lIns="0" tIns="27146" rIns="0" bIns="0" rtlCol="0">
            <a:spAutoFit/>
          </a:bodyPr>
          <a:lstStyle/>
          <a:p>
            <a:pPr marL="149066">
              <a:spcBef>
                <a:spcPts val="213"/>
              </a:spcBef>
            </a:pPr>
            <a:r>
              <a:rPr spc="-11" dirty="0">
                <a:solidFill>
                  <a:srgbClr val="0000FF"/>
                </a:solidFill>
                <a:latin typeface="Times New Roman"/>
                <a:cs typeface="Times New Roman"/>
              </a:rPr>
              <a:t>Effect </a:t>
            </a:r>
            <a:r>
              <a:rPr dirty="0">
                <a:solidFill>
                  <a:srgbClr val="0000FF"/>
                </a:solidFill>
                <a:latin typeface="Times New Roman"/>
                <a:cs typeface="Times New Roman"/>
              </a:rPr>
              <a:t>of Bad</a:t>
            </a:r>
            <a:r>
              <a:rPr spc="-15" dirty="0">
                <a:solidFill>
                  <a:srgbClr val="0000FF"/>
                </a:solidFill>
                <a:latin typeface="Times New Roman"/>
                <a:cs typeface="Times New Roman"/>
              </a:rPr>
              <a:t> </a:t>
            </a:r>
            <a:r>
              <a:rPr spc="-4" dirty="0">
                <a:solidFill>
                  <a:srgbClr val="0000FF"/>
                </a:solidFill>
                <a:latin typeface="Times New Roman"/>
                <a:cs typeface="Times New Roman"/>
              </a:rPr>
              <a:t>Quality</a:t>
            </a:r>
            <a:endParaRPr>
              <a:latin typeface="Times New Roman"/>
              <a:cs typeface="Times New Roman"/>
            </a:endParaRPr>
          </a:p>
        </p:txBody>
      </p:sp>
    </p:spTree>
    <p:extLst>
      <p:ext uri="{BB962C8B-B14F-4D97-AF65-F5344CB8AC3E}">
        <p14:creationId xmlns:p14="http://schemas.microsoft.com/office/powerpoint/2010/main" val="263310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32625" y="196097"/>
            <a:ext cx="7848000" cy="351226"/>
          </a:xfrm>
        </p:spPr>
        <p:txBody>
          <a:bodyPr>
            <a:normAutofit fontScale="90000"/>
          </a:bodyPr>
          <a:lstStyle/>
          <a:p>
            <a:r>
              <a:rPr lang="en-US" altLang="en-US" dirty="0">
                <a:ea typeface="Geneva" pitchFamily="34" charset="0"/>
              </a:rPr>
              <a:t>DQAF– Data Quality Assessment Framework</a:t>
            </a:r>
          </a:p>
        </p:txBody>
      </p:sp>
      <p:sp>
        <p:nvSpPr>
          <p:cNvPr id="16387" name="Content Placeholder 2"/>
          <p:cNvSpPr>
            <a:spLocks noGrp="1"/>
          </p:cNvSpPr>
          <p:nvPr>
            <p:ph idx="1"/>
          </p:nvPr>
        </p:nvSpPr>
        <p:spPr>
          <a:xfrm>
            <a:off x="417250" y="710214"/>
            <a:ext cx="8078750" cy="3440872"/>
          </a:xfrm>
        </p:spPr>
        <p:txBody>
          <a:bodyPr>
            <a:normAutofit fontScale="92500" lnSpcReduction="10000"/>
          </a:bodyPr>
          <a:lstStyle/>
          <a:p>
            <a:pPr eaLnBrk="1" hangingPunct="1">
              <a:lnSpc>
                <a:spcPct val="85000"/>
              </a:lnSpc>
              <a:buFontTx/>
              <a:buChar char="•"/>
            </a:pPr>
            <a:r>
              <a:rPr lang="en-US" altLang="en-US" sz="1400" dirty="0">
                <a:ea typeface="Geneva" pitchFamily="34" charset="0"/>
              </a:rPr>
              <a:t>A descriptive taxonomy of measurement types designed to help people measure the quality of their data and use measurement results to manage data. </a:t>
            </a:r>
          </a:p>
          <a:p>
            <a:pPr lvl="3" eaLnBrk="1" hangingPunct="1">
              <a:lnSpc>
                <a:spcPct val="85000"/>
              </a:lnSpc>
            </a:pPr>
            <a:r>
              <a:rPr lang="en-US" altLang="en-US" sz="1400" dirty="0"/>
              <a:t>Conceptual and technology-independent (i.e., it is not a tool) </a:t>
            </a:r>
          </a:p>
          <a:p>
            <a:pPr lvl="3" eaLnBrk="1" hangingPunct="1">
              <a:lnSpc>
                <a:spcPct val="85000"/>
              </a:lnSpc>
            </a:pPr>
            <a:r>
              <a:rPr lang="en-US" altLang="en-US" sz="1400" dirty="0"/>
              <a:t>Generic –  it can be applied to any data </a:t>
            </a:r>
          </a:p>
          <a:p>
            <a:pPr eaLnBrk="1" hangingPunct="1">
              <a:lnSpc>
                <a:spcPct val="85000"/>
              </a:lnSpc>
              <a:buFontTx/>
              <a:buChar char="•"/>
            </a:pPr>
            <a:r>
              <a:rPr lang="en-US" altLang="en-US" sz="1400" dirty="0">
                <a:ea typeface="Geneva" pitchFamily="34" charset="0"/>
              </a:rPr>
              <a:t>Initially defined in 2009 by a multi-disciplinary team from Optum and UHC seeking to establish an effective approach for ongoing measurement of data quality. Basis for </a:t>
            </a:r>
            <a:r>
              <a:rPr lang="en-US" altLang="en-US" sz="1400" i="1" dirty="0">
                <a:ea typeface="Geneva" pitchFamily="34" charset="0"/>
              </a:rPr>
              <a:t>Measuring Data Quality for Ongoing Improvement</a:t>
            </a:r>
            <a:r>
              <a:rPr lang="en-US" altLang="en-US" sz="1400" dirty="0">
                <a:ea typeface="Geneva" pitchFamily="34" charset="0"/>
              </a:rPr>
              <a:t>. </a:t>
            </a:r>
          </a:p>
          <a:p>
            <a:pPr lvl="2" eaLnBrk="1" hangingPunct="1">
              <a:lnSpc>
                <a:spcPct val="85000"/>
              </a:lnSpc>
            </a:pPr>
            <a:r>
              <a:rPr lang="en-US" altLang="en-US" sz="1400" dirty="0"/>
              <a:t>Focuses on </a:t>
            </a:r>
            <a:r>
              <a:rPr lang="en-US" altLang="en-US" sz="1400" u="sng" dirty="0"/>
              <a:t>objective</a:t>
            </a:r>
            <a:r>
              <a:rPr lang="en-US" altLang="en-US" sz="1400" dirty="0"/>
              <a:t> characteristics of data within five quality dimensions: </a:t>
            </a:r>
          </a:p>
          <a:p>
            <a:pPr lvl="3" eaLnBrk="1" hangingPunct="1">
              <a:lnSpc>
                <a:spcPct val="85000"/>
              </a:lnSpc>
            </a:pPr>
            <a:r>
              <a:rPr lang="en-US" altLang="en-US" sz="1400" dirty="0"/>
              <a:t>Completeness</a:t>
            </a:r>
          </a:p>
          <a:p>
            <a:pPr lvl="3" eaLnBrk="1" hangingPunct="1">
              <a:lnSpc>
                <a:spcPct val="85000"/>
              </a:lnSpc>
            </a:pPr>
            <a:r>
              <a:rPr lang="en-US" altLang="en-US" sz="1400" dirty="0"/>
              <a:t>Timeliness</a:t>
            </a:r>
          </a:p>
          <a:p>
            <a:pPr lvl="3" eaLnBrk="1" hangingPunct="1">
              <a:lnSpc>
                <a:spcPct val="85000"/>
              </a:lnSpc>
            </a:pPr>
            <a:r>
              <a:rPr lang="en-US" altLang="en-US" sz="1400" dirty="0"/>
              <a:t>Validity</a:t>
            </a:r>
          </a:p>
          <a:p>
            <a:pPr lvl="3" eaLnBrk="1" hangingPunct="1">
              <a:lnSpc>
                <a:spcPct val="85000"/>
              </a:lnSpc>
            </a:pPr>
            <a:r>
              <a:rPr lang="en-US" altLang="en-US" sz="1400" dirty="0"/>
              <a:t>Consistency</a:t>
            </a:r>
          </a:p>
          <a:p>
            <a:pPr lvl="3" eaLnBrk="1" hangingPunct="1">
              <a:lnSpc>
                <a:spcPct val="85000"/>
              </a:lnSpc>
            </a:pPr>
            <a:r>
              <a:rPr lang="en-US" altLang="en-US" sz="1400" dirty="0"/>
              <a:t>Integrity</a:t>
            </a:r>
          </a:p>
          <a:p>
            <a:pPr lvl="2" eaLnBrk="1" hangingPunct="1">
              <a:lnSpc>
                <a:spcPct val="85000"/>
              </a:lnSpc>
            </a:pPr>
            <a:r>
              <a:rPr lang="en-US" altLang="en-US" sz="1400" dirty="0"/>
              <a:t>Defines measurement types that </a:t>
            </a:r>
          </a:p>
          <a:p>
            <a:pPr lvl="3" eaLnBrk="1" hangingPunct="1">
              <a:lnSpc>
                <a:spcPct val="85000"/>
              </a:lnSpc>
            </a:pPr>
            <a:r>
              <a:rPr lang="en-US" altLang="en-US" sz="1400" dirty="0"/>
              <a:t>Measure characteristics important to most uses of data (i.e., related to the basic meaning of the data)</a:t>
            </a:r>
          </a:p>
          <a:p>
            <a:pPr lvl="3" eaLnBrk="1" hangingPunct="1">
              <a:lnSpc>
                <a:spcPct val="85000"/>
              </a:lnSpc>
            </a:pPr>
            <a:r>
              <a:rPr lang="en-US" altLang="en-US" sz="1400" dirty="0"/>
              <a:t>Represent a reasonable level of IT stewardship of data. That is, types that enable data management.</a:t>
            </a:r>
          </a:p>
          <a:p>
            <a:pPr lvl="2" eaLnBrk="1" hangingPunct="1">
              <a:lnSpc>
                <a:spcPct val="85000"/>
              </a:lnSpc>
            </a:pPr>
            <a:endParaRPr lang="en-US" altLang="en-US" sz="1400" dirty="0"/>
          </a:p>
          <a:p>
            <a:endParaRPr lang="en-US" altLang="en-US" sz="2000" dirty="0">
              <a:ea typeface="Geneva" pitchFamily="34" charset="0"/>
            </a:endParaRPr>
          </a:p>
        </p:txBody>
      </p:sp>
      <p:sp>
        <p:nvSpPr>
          <p:cNvPr id="16388" name="Slide Number Placeholder 3"/>
          <p:cNvSpPr>
            <a:spLocks noGrp="1"/>
          </p:cNvSpPr>
          <p:nvPr>
            <p:ph type="sldNum" sz="quarter" idx="12"/>
          </p:nvPr>
        </p:nvSpPr>
        <p:spPr>
          <a:xfrm>
            <a:off x="8709025" y="3905250"/>
            <a:ext cx="434975" cy="392113"/>
          </a:xfrm>
          <a:prstGeom prst="rect">
            <a:avLst/>
          </a:prstGeom>
          <a:noFill/>
        </p:spPr>
        <p:txBody>
          <a:bodyPr/>
          <a:lstStyle/>
          <a:p>
            <a:fld id="{BF525045-0B45-4E64-BC39-970A9A06EBBE}" type="slidenum">
              <a:rPr lang="en-US" altLang="en-US" smtClean="0">
                <a:ea typeface="Geneva" pitchFamily="34" charset="0"/>
                <a:cs typeface="Geneva" pitchFamily="34" charset="0"/>
              </a:rPr>
              <a:pPr/>
              <a:t>8</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412901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ea typeface="Geneva" pitchFamily="34" charset="0"/>
              </a:rPr>
              <a:t>Using the DQAF</a:t>
            </a:r>
          </a:p>
        </p:txBody>
      </p:sp>
      <p:sp>
        <p:nvSpPr>
          <p:cNvPr id="39939" name="Content Placeholder 2"/>
          <p:cNvSpPr>
            <a:spLocks noGrp="1"/>
          </p:cNvSpPr>
          <p:nvPr>
            <p:ph idx="1"/>
          </p:nvPr>
        </p:nvSpPr>
        <p:spPr/>
        <p:txBody>
          <a:bodyPr/>
          <a:lstStyle/>
          <a:p>
            <a:pPr marL="342900" lvl="1" indent="0" eaLnBrk="1" hangingPunct="1">
              <a:lnSpc>
                <a:spcPct val="100000"/>
              </a:lnSpc>
              <a:buNone/>
              <a:defRPr/>
            </a:pPr>
            <a:endParaRPr lang="en-US" altLang="en-US" sz="1350" dirty="0"/>
          </a:p>
        </p:txBody>
      </p:sp>
      <p:sp>
        <p:nvSpPr>
          <p:cNvPr id="18436" name="Slide Number Placeholder 3"/>
          <p:cNvSpPr>
            <a:spLocks noGrp="1"/>
          </p:cNvSpPr>
          <p:nvPr>
            <p:ph type="sldNum" sz="quarter" idx="12"/>
          </p:nvPr>
        </p:nvSpPr>
        <p:spPr>
          <a:xfrm>
            <a:off x="8709025" y="3905250"/>
            <a:ext cx="434975" cy="392113"/>
          </a:xfrm>
          <a:prstGeom prst="rect">
            <a:avLst/>
          </a:prstGeom>
          <a:noFill/>
        </p:spPr>
        <p:txBody>
          <a:bodyPr/>
          <a:lstStyle/>
          <a:p>
            <a:fld id="{3BB2AED8-0F26-4436-9F04-332A94A4347F}" type="slidenum">
              <a:rPr lang="en-US" altLang="en-US" smtClean="0">
                <a:ea typeface="Geneva" pitchFamily="34" charset="0"/>
                <a:cs typeface="Geneva" pitchFamily="34" charset="0"/>
              </a:rPr>
              <a:pPr/>
              <a:t>9</a:t>
            </a:fld>
            <a:endParaRPr lang="en-US" altLang="en-US">
              <a:ea typeface="Geneva" pitchFamily="34" charset="0"/>
              <a:cs typeface="Geneva" pitchFamily="34" charset="0"/>
            </a:endParaRPr>
          </a:p>
        </p:txBody>
      </p:sp>
      <p:sp>
        <p:nvSpPr>
          <p:cNvPr id="3" name="TextBox 2">
            <a:extLst>
              <a:ext uri="{FF2B5EF4-FFF2-40B4-BE49-F238E27FC236}">
                <a16:creationId xmlns:a16="http://schemas.microsoft.com/office/drawing/2014/main" id="{63DC33D4-71A6-F898-F7AC-0DB51C1221D7}"/>
              </a:ext>
            </a:extLst>
          </p:cNvPr>
          <p:cNvSpPr txBox="1"/>
          <p:nvPr/>
        </p:nvSpPr>
        <p:spPr>
          <a:xfrm>
            <a:off x="392837" y="2896678"/>
            <a:ext cx="8216284" cy="1384995"/>
          </a:xfrm>
          <a:prstGeom prst="rect">
            <a:avLst/>
          </a:prstGeom>
          <a:solidFill>
            <a:schemeClr val="accent6">
              <a:lumMod val="60000"/>
              <a:lumOff val="40000"/>
            </a:schemeClr>
          </a:solidFill>
        </p:spPr>
        <p:txBody>
          <a:bodyPr wrap="square">
            <a:spAutoFit/>
          </a:bodyPr>
          <a:lstStyle/>
          <a:p>
            <a:pPr marL="1190" lvl="1" indent="0">
              <a:lnSpc>
                <a:spcPct val="100000"/>
              </a:lnSpc>
              <a:buNone/>
              <a:defRPr/>
            </a:pPr>
            <a:r>
              <a:rPr lang="en-US" altLang="en-US" sz="1200" b="1" dirty="0">
                <a:ea typeface="Geneva" charset="-128"/>
              </a:rPr>
              <a:t>Data Quality Dimension: </a:t>
            </a:r>
            <a:r>
              <a:rPr lang="en-US" altLang="en-US" sz="1200" dirty="0">
                <a:ea typeface="Geneva" charset="-128"/>
              </a:rPr>
              <a:t>A data quality dimension is a general, measurable category for a distinctive characteristic (quality) possessed by data. Data quality dimensions function in the way that length, width, and height function to express the size of a physical object. They allow understanding of quality in relation to a scale and in relation to other data measured against the same scale. Data quality dimensions can be used to define expectations (the standards against which to measure) for the quality of a desired dataset, as well as to measure the condition of an existing dataset. Dimensions provide an understanding of why we measure. For example, to understand the level of completeness, validity, and integrity of data. </a:t>
            </a:r>
            <a:endParaRPr lang="en-US" altLang="en-US" sz="1200" b="1" dirty="0">
              <a:ea typeface="Geneva" charset="-128"/>
            </a:endParaRPr>
          </a:p>
        </p:txBody>
      </p:sp>
      <p:sp>
        <p:nvSpPr>
          <p:cNvPr id="2" name="TextBox 1">
            <a:extLst>
              <a:ext uri="{FF2B5EF4-FFF2-40B4-BE49-F238E27FC236}">
                <a16:creationId xmlns:a16="http://schemas.microsoft.com/office/drawing/2014/main" id="{070DE0BA-1338-8576-F3AC-8503231D60FA}"/>
              </a:ext>
            </a:extLst>
          </p:cNvPr>
          <p:cNvSpPr txBox="1"/>
          <p:nvPr/>
        </p:nvSpPr>
        <p:spPr>
          <a:xfrm>
            <a:off x="534879" y="657604"/>
            <a:ext cx="7409767" cy="2239074"/>
          </a:xfrm>
          <a:prstGeom prst="rect">
            <a:avLst/>
          </a:prstGeom>
          <a:noFill/>
        </p:spPr>
        <p:txBody>
          <a:bodyPr wrap="square" rtlCol="0">
            <a:spAutoFit/>
          </a:bodyPr>
          <a:lstStyle/>
          <a:p>
            <a:pPr eaLnBrk="1" hangingPunct="1">
              <a:lnSpc>
                <a:spcPct val="100000"/>
              </a:lnSpc>
              <a:buFontTx/>
              <a:buChar char="•"/>
              <a:defRPr/>
            </a:pPr>
            <a:r>
              <a:rPr lang="en-US" altLang="en-US" sz="1350" dirty="0">
                <a:ea typeface="Geneva" charset="-128"/>
              </a:rPr>
              <a:t>The different kinds of assessment are related to each other. </a:t>
            </a:r>
          </a:p>
          <a:p>
            <a:pPr lvl="3" eaLnBrk="1" hangingPunct="1">
              <a:lnSpc>
                <a:spcPct val="100000"/>
              </a:lnSpc>
              <a:defRPr/>
            </a:pPr>
            <a:r>
              <a:rPr lang="en-US" altLang="en-US" sz="1350" b="1" dirty="0"/>
              <a:t>Initial assessment</a:t>
            </a:r>
            <a:r>
              <a:rPr lang="en-US" altLang="en-US" sz="1350" dirty="0"/>
              <a:t> drives the process by separating data that meets expectations from data that does not and helping identify at risk and critical data for ongoing measurement. </a:t>
            </a:r>
          </a:p>
          <a:p>
            <a:pPr lvl="3" eaLnBrk="1" hangingPunct="1">
              <a:lnSpc>
                <a:spcPct val="100000"/>
              </a:lnSpc>
              <a:defRPr/>
            </a:pPr>
            <a:r>
              <a:rPr lang="en-US" altLang="en-US" sz="1350" b="1" dirty="0"/>
              <a:t>Monitoring and periodic measurement</a:t>
            </a:r>
            <a:r>
              <a:rPr lang="en-US" altLang="en-US" sz="1350" dirty="0"/>
              <a:t> identify data that may cease to meet expectations and data for which there are improvement opportunities.</a:t>
            </a:r>
          </a:p>
          <a:p>
            <a:pPr lvl="1" eaLnBrk="1" hangingPunct="1">
              <a:lnSpc>
                <a:spcPct val="100000"/>
              </a:lnSpc>
              <a:defRPr/>
            </a:pPr>
            <a:r>
              <a:rPr lang="en-US" altLang="en-US" sz="1350" dirty="0"/>
              <a:t>The concept of data quality dimensions provides the initial organizing principle behind the DQAF:</a:t>
            </a:r>
          </a:p>
          <a:p>
            <a:pPr marL="342900" lvl="1" indent="0" eaLnBrk="1" hangingPunct="1">
              <a:lnSpc>
                <a:spcPct val="100000"/>
              </a:lnSpc>
              <a:buNone/>
              <a:defRPr/>
            </a:pPr>
            <a:endParaRPr lang="en-US" altLang="en-US" sz="1350" dirty="0"/>
          </a:p>
          <a:p>
            <a:endParaRPr lang="en-IT" dirty="0"/>
          </a:p>
        </p:txBody>
      </p:sp>
    </p:spTree>
    <p:extLst>
      <p:ext uri="{BB962C8B-B14F-4D97-AF65-F5344CB8AC3E}">
        <p14:creationId xmlns:p14="http://schemas.microsoft.com/office/powerpoint/2010/main" val="4016810857"/>
      </p:ext>
    </p:extLst>
  </p:cSld>
  <p:clrMapOvr>
    <a:masterClrMapping/>
  </p:clrMapOvr>
</p:sld>
</file>

<file path=ppt/theme/theme1.xml><?xml version="1.0" encoding="utf-8"?>
<a:theme xmlns:a="http://schemas.openxmlformats.org/drawingml/2006/main" name="JADS opening">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37ED12D-5B0C-41C3-92BB-66B1525568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3.xml><?xml version="1.0" encoding="utf-8"?>
<a:theme xmlns:a="http://schemas.openxmlformats.org/drawingml/2006/main" name="JADS blauw-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7FC093C1-FE61-4FEB-821D-BE5EAE40A969}"/>
    </a:ext>
  </a:extLst>
</a:theme>
</file>

<file path=ppt/theme/theme4.xml><?xml version="1.0" encoding="utf-8"?>
<a:theme xmlns:a="http://schemas.openxmlformats.org/drawingml/2006/main" name="JADS oranje-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014E80F2-D8B9-41A5-9F20-3D4ADF63D292}"/>
    </a:ext>
  </a:extLst>
</a:theme>
</file>

<file path=ppt/theme/theme5.xml><?xml version="1.0" encoding="utf-8"?>
<a:theme xmlns:a="http://schemas.openxmlformats.org/drawingml/2006/main" name="JADS 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BFBDA82-7765-4518-89FA-B5A7E4B04578}"/>
    </a:ext>
  </a:extLst>
</a:theme>
</file>

<file path=ppt/theme/theme6.xml><?xml version="1.0" encoding="utf-8"?>
<a:theme xmlns:a="http://schemas.openxmlformats.org/drawingml/2006/main" name="JADS 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223C44A4-2BD7-45A2-BF5F-056FF08755EE}"/>
    </a:ext>
  </a:extLst>
</a:theme>
</file>

<file path=ppt/theme/theme7.xml><?xml version="1.0" encoding="utf-8"?>
<a:theme xmlns:a="http://schemas.openxmlformats.org/drawingml/2006/main" name="JADS1">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1" id="{4D2A061F-FADA-434A-9B66-9169E09ECB7D}" vid="{EB1203EB-8981-F041-89FC-030679C35827}"/>
    </a:ext>
  </a:extLst>
</a:theme>
</file>

<file path=ppt/theme/theme8.xml><?xml version="1.0" encoding="utf-8"?>
<a:theme xmlns:a="http://schemas.openxmlformats.org/drawingml/2006/main" name="1_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6642</TotalTime>
  <Words>5266</Words>
  <Application>Microsoft Macintosh PowerPoint</Application>
  <PresentationFormat>On-screen Show (16:9)</PresentationFormat>
  <Paragraphs>561</Paragraphs>
  <Slides>59</Slides>
  <Notes>14</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59</vt:i4>
      </vt:variant>
    </vt:vector>
  </HeadingPairs>
  <TitlesOfParts>
    <vt:vector size="76" baseType="lpstr">
      <vt:lpstr>Arial</vt:lpstr>
      <vt:lpstr>Calibri</vt:lpstr>
      <vt:lpstr>Franklin Gothic Medium</vt:lpstr>
      <vt:lpstr>Geneva</vt:lpstr>
      <vt:lpstr>Helvetica</vt:lpstr>
      <vt:lpstr>Times</vt:lpstr>
      <vt:lpstr>Times New Roman</vt:lpstr>
      <vt:lpstr>Wingdings</vt:lpstr>
      <vt:lpstr>JADS opening</vt:lpstr>
      <vt:lpstr>JADS mos-mint</vt:lpstr>
      <vt:lpstr>JADS blauw-rood</vt:lpstr>
      <vt:lpstr>JADS oranje-blauw</vt:lpstr>
      <vt:lpstr>JADS blauw</vt:lpstr>
      <vt:lpstr>JADS rood</vt:lpstr>
      <vt:lpstr>JADS1</vt:lpstr>
      <vt:lpstr>1_JADS mos-mint</vt:lpstr>
      <vt:lpstr>Visio</vt:lpstr>
      <vt:lpstr>Foundations of Data Quality!</vt:lpstr>
      <vt:lpstr>Data Quality Defined</vt:lpstr>
      <vt:lpstr>Data Quality (Cont’d)</vt:lpstr>
      <vt:lpstr>Data Quality in Data Integration</vt:lpstr>
      <vt:lpstr>Data Quality Dimensions</vt:lpstr>
      <vt:lpstr>PowerPoint Presentation</vt:lpstr>
      <vt:lpstr>Causes of Bad Data Quality</vt:lpstr>
      <vt:lpstr>DQAF– Data Quality Assessment Framework</vt:lpstr>
      <vt:lpstr>Using the DQAF</vt:lpstr>
      <vt:lpstr>DQAF Terminology</vt:lpstr>
      <vt:lpstr>PowerPoint Presentation</vt:lpstr>
      <vt:lpstr>Example (cont’d)</vt:lpstr>
      <vt:lpstr>DQAF Dimensions</vt:lpstr>
      <vt:lpstr>DQAF Terminology</vt:lpstr>
      <vt:lpstr>Context of Data Quality Assessment</vt:lpstr>
      <vt:lpstr>Functions in Assessment: Collect, Calculate, Compare, Conclude</vt:lpstr>
      <vt:lpstr>Initial Assessment </vt:lpstr>
      <vt:lpstr>In-Line Measurement &amp; Control</vt:lpstr>
      <vt:lpstr>Periodic Measurement</vt:lpstr>
      <vt:lpstr>PowerPoint Presentation</vt:lpstr>
      <vt:lpstr>PowerPoint Presentation</vt:lpstr>
      <vt:lpstr>Data Quality Problems</vt:lpstr>
      <vt:lpstr>Single Source Problems</vt:lpstr>
      <vt:lpstr>Single Source Problems</vt:lpstr>
      <vt:lpstr>Multi-Source Problems</vt:lpstr>
      <vt:lpstr>A Data Quality Methodology</vt:lpstr>
      <vt:lpstr>PowerPoint Presentation</vt:lpstr>
      <vt:lpstr>PowerPoint Presentation</vt:lpstr>
      <vt:lpstr>Extraction</vt:lpstr>
      <vt:lpstr>Cleaning</vt:lpstr>
      <vt:lpstr>Transformation</vt:lpstr>
      <vt:lpstr>Cleaning and Transformation: Example</vt:lpstr>
      <vt:lpstr>Cleaning and Transformation: Example</vt:lpstr>
      <vt:lpstr>Loading</vt:lpstr>
      <vt:lpstr>ETL or ELT?</vt:lpstr>
      <vt:lpstr>PowerPoint Presentation</vt:lpstr>
      <vt:lpstr>PowerPoint Presentation</vt:lpstr>
      <vt:lpstr>PowerPoint Presentation</vt:lpstr>
      <vt:lpstr>PowerPoint Presentation</vt:lpstr>
      <vt:lpstr>ETL tools</vt:lpstr>
      <vt:lpstr>ELT tools</vt:lpstr>
      <vt:lpstr>Which approach to use?</vt:lpstr>
      <vt:lpstr>Tool Example: Talend</vt:lpstr>
      <vt:lpstr>Talend Open Studio for Data Integration </vt:lpstr>
      <vt:lpstr>Talend Open Studio for Data Integration </vt:lpstr>
      <vt:lpstr>Talend Open Studio for DI: some components</vt:lpstr>
      <vt:lpstr>Talend Open Studio for DI: some components</vt:lpstr>
      <vt:lpstr>PowerPoint Presentation</vt:lpstr>
      <vt:lpstr>References </vt:lpstr>
      <vt:lpstr>References</vt:lpstr>
      <vt:lpstr>References</vt:lpstr>
      <vt:lpstr>PowerPoint Presentation</vt:lpstr>
      <vt:lpstr>      </vt:lpstr>
      <vt:lpstr>PowerPoint Presentation</vt:lpstr>
      <vt:lpstr>PowerPoint Presentation</vt:lpstr>
      <vt:lpstr>PowerPoint Presentation</vt:lpstr>
      <vt:lpstr>PowerPoint Presentation</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Maarten Lans</dc:creator>
  <cp:lastModifiedBy>Damian Andrew Tamburri</cp:lastModifiedBy>
  <cp:revision>301</cp:revision>
  <dcterms:created xsi:type="dcterms:W3CDTF">2018-11-12T13:32:14Z</dcterms:created>
  <dcterms:modified xsi:type="dcterms:W3CDTF">2025-03-31T09:46:59Z</dcterms:modified>
</cp:coreProperties>
</file>